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65" r:id="rId12"/>
    <p:sldId id="270" r:id="rId13"/>
    <p:sldId id="266" r:id="rId14"/>
    <p:sldId id="271" r:id="rId15"/>
    <p:sldId id="268" r:id="rId16"/>
    <p:sldId id="272" r:id="rId17"/>
    <p:sldId id="273" r:id="rId18"/>
    <p:sldId id="274" r:id="rId19"/>
    <p:sldId id="275" r:id="rId20"/>
    <p:sldId id="276" r:id="rId21"/>
    <p:sldId id="278" r:id="rId22"/>
    <p:sldId id="279" r:id="rId23"/>
    <p:sldId id="280" r:id="rId24"/>
    <p:sldId id="281" r:id="rId25"/>
    <p:sldId id="282" r:id="rId26"/>
    <p:sldId id="283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10"/>
  </p:normalViewPr>
  <p:slideViewPr>
    <p:cSldViewPr snapToGrid="0" snapToObjects="1">
      <p:cViewPr varScale="1">
        <p:scale>
          <a:sx n="111" d="100"/>
          <a:sy n="111" d="100"/>
        </p:scale>
        <p:origin x="1912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40EA89-28A1-B243-977E-6A31A2C6F750}" type="datetimeFigureOut">
              <a:rPr lang="en-US" smtClean="0"/>
              <a:t>3/20/25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03973-D72D-C444-B192-E465228F1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624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03973-D72D-C444-B192-E465228F13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38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03973-D72D-C444-B192-E465228F13E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38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03973-D72D-C444-B192-E465228F13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38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03973-D72D-C444-B192-E465228F13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38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03973-D72D-C444-B192-E465228F13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38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03973-D72D-C444-B192-E465228F13E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38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03973-D72D-C444-B192-E465228F13E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38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03973-D72D-C444-B192-E465228F13E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38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03973-D72D-C444-B192-E465228F13E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38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03973-D72D-C444-B192-E465228F13E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38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83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672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10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845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39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3/20/25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544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3/20/25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0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3/20/25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431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3/20/25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79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3/20/25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680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8D364-E2AF-6144-9050-EED35606F0A6}" type="datetimeFigureOut">
              <a:rPr lang="en-US" smtClean="0"/>
              <a:t>3/20/25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6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8D364-E2AF-6144-9050-EED35606F0A6}" type="datetimeFigureOut">
              <a:rPr lang="en-US" smtClean="0"/>
              <a:t>3/20/25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8ABDC1-B620-B541-821D-E3E1A76DB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955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emf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/>
        </p:nvSpPr>
        <p:spPr>
          <a:xfrm>
            <a:off x="1492635" y="2160516"/>
            <a:ext cx="6284761" cy="3142568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621918" y="3731800"/>
            <a:ext cx="26187" cy="25083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3220940" y="2304550"/>
            <a:ext cx="1400979" cy="142725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850" y="2396208"/>
            <a:ext cx="2077619" cy="225217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0738" y="2396208"/>
            <a:ext cx="2077619" cy="2252174"/>
          </a:xfrm>
          <a:prstGeom prst="rect">
            <a:avLst/>
          </a:prstGeom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034" y="152400"/>
            <a:ext cx="9027242" cy="24370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034" y="6451286"/>
            <a:ext cx="9027242" cy="24470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7" name="Rectangle 1"/>
          <p:cNvSpPr>
            <a:spLocks noChangeArrowheads="1"/>
          </p:cNvSpPr>
          <p:nvPr/>
        </p:nvSpPr>
        <p:spPr bwMode="auto">
          <a:xfrm>
            <a:off x="22869" y="243546"/>
            <a:ext cx="9104312" cy="162982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/>
            <a:r>
              <a:rPr lang="en-US" sz="4400" dirty="0">
                <a:latin typeface="Times New Roman"/>
                <a:cs typeface="Times New Roman"/>
              </a:rPr>
              <a:t>Angular Momentum</a:t>
            </a:r>
          </a:p>
        </p:txBody>
      </p:sp>
    </p:spTree>
    <p:extLst>
      <p:ext uri="{BB962C8B-B14F-4D97-AF65-F5344CB8AC3E}">
        <p14:creationId xmlns:p14="http://schemas.microsoft.com/office/powerpoint/2010/main" val="144736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822E-6 -1.66127E-6 C 0.00694 -0.02892 0.0132 -0.04003 0.02727 -0.06108 C 0.04134 -0.08214 0.06166 -0.10689 0.08459 -0.12587 C 0.10752 -0.14484 0.13635 -0.16312 0.16467 -0.17561 C 0.19298 -0.18811 0.2239 -0.19621 0.25499 -0.20037 C 0.28608 -0.20453 0.32499 -0.20037 0.35105 -0.20037 C 0.3771 -0.20037 0.38631 -0.20477 0.41115 -0.20037 C 0.43599 -0.19597 0.46847 -0.19227 0.49991 -0.17376 C 0.53135 -0.15525 0.57669 -0.11453 0.60031 -0.08977 C 0.62393 -0.06502 0.63175 -0.04743 0.64182 -0.02476 C 0.6519 -0.00208 0.66024 0.02198 0.66041 0.04581 C 0.66058 0.06964 0.65798 0.09 0.64321 0.11823 C 0.62845 0.14646 0.61803 0.19112 0.57165 0.21564 C 0.52527 0.24017 0.42852 0.2596 0.36529 0.26539 C 0.30206 0.27117 0.24735 0.26539 0.19194 0.25012 C 0.13653 0.23484 0.06739 0.19667 0.033 0.17376 C -0.00139 0.15086 -0.00799 0.1416 -0.01442 0.11268 C -0.02085 0.08376 -0.00695 0.02892 2.4822E-6 -1.66127E-6 Z " pathEditMode="relative" ptsTypes="aaaaaaaaaaaaaaaaaa">
                                      <p:cBhvr>
                                        <p:cTn id="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73 0.01157 C 0.04603 0.0546 0.04551 0.09764 0.03665 0.12795 C 0.02779 0.15826 0.01633 0.17445 -0.00642 0.19296 C -0.02918 0.21147 -0.05697 0.22628 -0.09988 0.23878 C -0.14226 0.25127 -0.21886 0.26377 -0.26142 0.26747 C -0.30398 0.27117 -0.31388 0.27024 -0.35452 0.26168 C -0.39517 0.25312 -0.46604 0.23184 -0.50495 0.21587 C -0.54386 0.19991 -0.56765 0.18487 -0.58798 0.16613 C -0.6083 0.14738 -0.62237 0.12864 -0.62671 0.10319 C -0.63106 0.07774 -0.62428 0.04512 -0.61386 0.01365 C -0.60344 -0.01782 -0.58798 -0.05599 -0.56366 -0.08561 C -0.53934 -0.11523 -0.50147 -0.14461 -0.4676 -0.16405 C -0.43373 -0.18348 -0.39552 -0.19621 -0.36025 -0.20222 C -0.32499 -0.20824 -0.28799 -0.20107 -0.25569 -0.20014 C -0.22355 -0.19921 -0.19698 -0.20407 -0.16675 -0.19644 C -0.1367 -0.1888 -0.10387 -0.174 -0.07504 -0.15433 C -0.04638 -0.13466 -0.01424 -0.10227 0.00504 -0.07797 C 0.02432 -0.05368 0.03387 -0.03494 0.041 -0.00926 C 0.04812 0.01643 0.04812 0.0465 0.04812 0.07658 " pathEditMode="relative" rAng="0" ptsTypes="aaaaaaaaaaaaaaaaaaA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820" y="199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Angular Momentum Operator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1438704"/>
            <a:ext cx="8686800" cy="158475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Just for concreteness </a:t>
            </a:r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 is written in terms of position and momentum operators as: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144884" y="1452815"/>
            <a:ext cx="235229" cy="69562"/>
            <a:chOff x="856995" y="3645260"/>
            <a:chExt cx="235229" cy="69562"/>
          </a:xfrm>
        </p:grpSpPr>
        <p:cxnSp>
          <p:nvCxnSpPr>
            <p:cNvPr id="19" name="Straight Connector 18"/>
            <p:cNvCxnSpPr/>
            <p:nvPr/>
          </p:nvCxnSpPr>
          <p:spPr>
            <a:xfrm flipH="1">
              <a:off x="856995" y="3645260"/>
              <a:ext cx="124244" cy="69028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967980" y="3645794"/>
              <a:ext cx="124244" cy="69028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3001" y="3333903"/>
            <a:ext cx="2130777" cy="25154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533" y="2794000"/>
            <a:ext cx="3657600" cy="334574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54654" y="4175667"/>
            <a:ext cx="92705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with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8145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Angular Momentum Operators</a:t>
            </a:r>
          </a:p>
        </p:txBody>
      </p:sp>
      <p:sp>
        <p:nvSpPr>
          <p:cNvPr id="52" name="Rectangle 5"/>
          <p:cNvSpPr>
            <a:spLocks noChangeArrowheads="1"/>
          </p:cNvSpPr>
          <p:nvPr/>
        </p:nvSpPr>
        <p:spPr bwMode="auto">
          <a:xfrm>
            <a:off x="232682" y="1119287"/>
            <a:ext cx="8686800" cy="59579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Ideally we’d like to know </a:t>
            </a:r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 BUT…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232682" y="4535146"/>
            <a:ext cx="8686800" cy="1959392"/>
            <a:chOff x="232682" y="1712946"/>
            <a:chExt cx="8686800" cy="1959392"/>
          </a:xfrm>
        </p:grpSpPr>
        <p:sp>
          <p:nvSpPr>
            <p:cNvPr id="75" name="Rectangle 5"/>
            <p:cNvSpPr>
              <a:spLocks noChangeArrowheads="1"/>
            </p:cNvSpPr>
            <p:nvPr/>
          </p:nvSpPr>
          <p:spPr bwMode="auto">
            <a:xfrm>
              <a:off x="232682" y="1712946"/>
              <a:ext cx="8686800" cy="195939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pPr marL="887413" lvl="1" indent="-323850">
                <a:spcBef>
                  <a:spcPts val="800"/>
                </a:spcBef>
                <a:buFont typeface="Times New Roman" pitchFamily="18" charset="0"/>
                <a:buChar char="•"/>
                <a:tabLst>
                  <a:tab pos="430213" algn="l"/>
                  <a:tab pos="1344613" algn="l"/>
                  <a:tab pos="2259013" algn="l"/>
                  <a:tab pos="3173413" algn="l"/>
                  <a:tab pos="4087813" algn="l"/>
                  <a:tab pos="5002213" algn="l"/>
                  <a:tab pos="5916613" algn="l"/>
                  <a:tab pos="6831013" algn="l"/>
                  <a:tab pos="7745413" algn="l"/>
                  <a:tab pos="8659813" algn="l"/>
                  <a:tab pos="9574213" algn="l"/>
                  <a:tab pos="10488613" algn="l"/>
                </a:tabLst>
              </a:pPr>
              <a:r>
                <a:rPr lang="en-GB" sz="2800" i="1" dirty="0">
                  <a:solidFill>
                    <a:srgbClr val="000000"/>
                  </a:solidFill>
                  <a:latin typeface="Times New Roman" pitchFamily="18" charset="0"/>
                </a:rPr>
                <a:t>L</a:t>
              </a:r>
              <a:r>
                <a:rPr lang="en-GB" sz="2800" i="1" baseline="-25000" dirty="0">
                  <a:solidFill>
                    <a:srgbClr val="000000"/>
                  </a:solidFill>
                  <a:latin typeface="Times New Roman" pitchFamily="18" charset="0"/>
                </a:rPr>
                <a:t>x</a:t>
              </a:r>
              <a:r>
                <a:rPr lang="en-GB" sz="2800" dirty="0">
                  <a:solidFill>
                    <a:srgbClr val="000000"/>
                  </a:solidFill>
                  <a:latin typeface="Times New Roman" pitchFamily="18" charset="0"/>
                </a:rPr>
                <a:t> , </a:t>
              </a:r>
              <a:r>
                <a:rPr lang="en-GB" sz="2800" i="1" dirty="0">
                  <a:solidFill>
                    <a:srgbClr val="000000"/>
                  </a:solidFill>
                  <a:latin typeface="Times New Roman" pitchFamily="18" charset="0"/>
                </a:rPr>
                <a:t>L</a:t>
              </a:r>
              <a:r>
                <a:rPr lang="en-GB" sz="2800" i="1" baseline="-25000" dirty="0">
                  <a:solidFill>
                    <a:srgbClr val="000000"/>
                  </a:solidFill>
                  <a:latin typeface="Times New Roman" pitchFamily="18" charset="0"/>
                </a:rPr>
                <a:t>y</a:t>
              </a:r>
              <a:r>
                <a:rPr lang="en-GB" sz="2800" baseline="-25000" dirty="0">
                  <a:solidFill>
                    <a:srgbClr val="000000"/>
                  </a:solidFill>
                  <a:latin typeface="Times New Roman" pitchFamily="18" charset="0"/>
                </a:rPr>
                <a:t> </a:t>
              </a:r>
              <a:r>
                <a:rPr lang="en-GB" sz="2800" dirty="0">
                  <a:solidFill>
                    <a:srgbClr val="000000"/>
                  </a:solidFill>
                  <a:latin typeface="Times New Roman" pitchFamily="18" charset="0"/>
                </a:rPr>
                <a:t>and </a:t>
              </a:r>
              <a:r>
                <a:rPr lang="en-GB" sz="2800" i="1" dirty="0" err="1">
                  <a:solidFill>
                    <a:srgbClr val="000000"/>
                  </a:solidFill>
                  <a:latin typeface="Times New Roman" pitchFamily="18" charset="0"/>
                </a:rPr>
                <a:t>L</a:t>
              </a:r>
              <a:r>
                <a:rPr lang="en-GB" sz="2800" i="1" baseline="-25000" dirty="0" err="1">
                  <a:solidFill>
                    <a:srgbClr val="000000"/>
                  </a:solidFill>
                  <a:latin typeface="Times New Roman" pitchFamily="18" charset="0"/>
                </a:rPr>
                <a:t>z</a:t>
              </a:r>
              <a:r>
                <a:rPr lang="en-GB" sz="2800" dirty="0">
                  <a:solidFill>
                    <a:srgbClr val="000000"/>
                  </a:solidFill>
                  <a:latin typeface="Times New Roman" pitchFamily="18" charset="0"/>
                </a:rPr>
                <a:t> don’t commute!</a:t>
              </a:r>
              <a:endParaRPr lang="en-GB" sz="3200" dirty="0">
                <a:solidFill>
                  <a:srgbClr val="000000"/>
                </a:solidFill>
                <a:latin typeface="Times New Roman" pitchFamily="18" charset="0"/>
              </a:endParaRPr>
            </a:p>
            <a:p>
              <a:pPr marL="887413" lvl="1" indent="-323850">
                <a:spcBef>
                  <a:spcPts val="800"/>
                </a:spcBef>
                <a:buFont typeface="Times New Roman" pitchFamily="18" charset="0"/>
                <a:buChar char="•"/>
                <a:tabLst>
                  <a:tab pos="430213" algn="l"/>
                  <a:tab pos="1344613" algn="l"/>
                  <a:tab pos="2259013" algn="l"/>
                  <a:tab pos="3173413" algn="l"/>
                  <a:tab pos="4087813" algn="l"/>
                  <a:tab pos="5002213" algn="l"/>
                  <a:tab pos="5916613" algn="l"/>
                  <a:tab pos="6831013" algn="l"/>
                  <a:tab pos="7745413" algn="l"/>
                  <a:tab pos="8659813" algn="l"/>
                  <a:tab pos="9574213" algn="l"/>
                  <a:tab pos="10488613" algn="l"/>
                </a:tabLst>
              </a:pPr>
              <a:r>
                <a:rPr lang="en-GB" sz="2800" dirty="0">
                  <a:solidFill>
                    <a:srgbClr val="000000"/>
                  </a:solidFill>
                  <a:latin typeface="Times New Roman" pitchFamily="18" charset="0"/>
                </a:rPr>
                <a:t>By Heisenberg, we can’t measure them simultaneously, so we can’t know exactly where and what </a:t>
              </a:r>
              <a:r>
                <a:rPr lang="en-GB" sz="2800" b="1" dirty="0">
                  <a:solidFill>
                    <a:srgbClr val="000000"/>
                  </a:solidFill>
                  <a:latin typeface="Times New Roman" pitchFamily="18" charset="0"/>
                </a:rPr>
                <a:t>L</a:t>
              </a:r>
              <a:r>
                <a:rPr lang="en-GB" sz="2800" dirty="0">
                  <a:solidFill>
                    <a:srgbClr val="000000"/>
                  </a:solidFill>
                  <a:latin typeface="Times New Roman" pitchFamily="18" charset="0"/>
                </a:rPr>
                <a:t> is!</a:t>
              </a:r>
            </a:p>
          </p:txBody>
        </p:sp>
        <p:grpSp>
          <p:nvGrpSpPr>
            <p:cNvPr id="76" name="Group 75"/>
            <p:cNvGrpSpPr/>
            <p:nvPr/>
          </p:nvGrpSpPr>
          <p:grpSpPr>
            <a:xfrm>
              <a:off x="1140270" y="1713478"/>
              <a:ext cx="235229" cy="69562"/>
              <a:chOff x="1794633" y="6267805"/>
              <a:chExt cx="235229" cy="69562"/>
            </a:xfrm>
          </p:grpSpPr>
          <p:cxnSp>
            <p:nvCxnSpPr>
              <p:cNvPr id="83" name="Straight Connector 82"/>
              <p:cNvCxnSpPr/>
              <p:nvPr/>
            </p:nvCxnSpPr>
            <p:spPr>
              <a:xfrm flipH="1">
                <a:off x="1794633" y="6267805"/>
                <a:ext cx="124244" cy="6902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905618" y="6268339"/>
                <a:ext cx="124244" cy="6902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/>
            <p:cNvGrpSpPr/>
            <p:nvPr/>
          </p:nvGrpSpPr>
          <p:grpSpPr>
            <a:xfrm>
              <a:off x="1727796" y="1714012"/>
              <a:ext cx="235229" cy="69562"/>
              <a:chOff x="1794633" y="6267805"/>
              <a:chExt cx="235229" cy="69562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 flipH="1">
                <a:off x="1794633" y="6267805"/>
                <a:ext cx="124244" cy="6902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1905618" y="6268339"/>
                <a:ext cx="124244" cy="6902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 77"/>
            <p:cNvGrpSpPr/>
            <p:nvPr/>
          </p:nvGrpSpPr>
          <p:grpSpPr>
            <a:xfrm>
              <a:off x="2708487" y="1714546"/>
              <a:ext cx="221424" cy="69562"/>
              <a:chOff x="1767023" y="6267805"/>
              <a:chExt cx="221424" cy="69562"/>
            </a:xfrm>
          </p:grpSpPr>
          <p:cxnSp>
            <p:nvCxnSpPr>
              <p:cNvPr id="79" name="Straight Connector 78"/>
              <p:cNvCxnSpPr/>
              <p:nvPr/>
            </p:nvCxnSpPr>
            <p:spPr>
              <a:xfrm flipH="1">
                <a:off x="1767023" y="6267805"/>
                <a:ext cx="124244" cy="6902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1864203" y="6268339"/>
                <a:ext cx="124244" cy="6902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4076" y="1739899"/>
            <a:ext cx="2387600" cy="247410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61563" y="2567000"/>
            <a:ext cx="42133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One day this will be a lab…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4331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Angular Momentum Operators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188" y="1047834"/>
            <a:ext cx="2832100" cy="774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880" y="1745292"/>
            <a:ext cx="590002" cy="63500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590" y="1745292"/>
            <a:ext cx="587527" cy="63500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96096" y="1745292"/>
            <a:ext cx="619253" cy="635000"/>
          </a:xfrm>
          <a:prstGeom prst="rect">
            <a:avLst/>
          </a:prstGeom>
        </p:spPr>
      </p:pic>
      <p:sp>
        <p:nvSpPr>
          <p:cNvPr id="85" name="Rectangle 5"/>
          <p:cNvSpPr>
            <a:spLocks noChangeArrowheads="1"/>
          </p:cNvSpPr>
          <p:nvPr/>
        </p:nvSpPr>
        <p:spPr bwMode="auto">
          <a:xfrm>
            <a:off x="231613" y="1271761"/>
            <a:ext cx="8686800" cy="110853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                          does commute with each of                         </a:t>
            </a:r>
          </a:p>
          <a:p>
            <a:pPr marL="106363">
              <a:lnSpc>
                <a:spcPct val="100000"/>
              </a:lnSpc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       ,     and     individually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    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0751" y="4806324"/>
            <a:ext cx="414146" cy="671491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0159" y="5345350"/>
            <a:ext cx="619253" cy="635000"/>
          </a:xfrm>
          <a:prstGeom prst="rect">
            <a:avLst/>
          </a:prstGeom>
        </p:spPr>
      </p:pic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160162" y="4942737"/>
            <a:ext cx="8686800" cy="153917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     is the length of </a:t>
            </a: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squared.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    </a:t>
            </a: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GB" sz="2800" i="1" u="sng" dirty="0">
                <a:solidFill>
                  <a:srgbClr val="000000"/>
                </a:solidFill>
                <a:latin typeface="Times New Roman" pitchFamily="18" charset="0"/>
              </a:rPr>
              <a:t>has the simplest mathematical form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So let</a:t>
            </a:r>
            <a:r>
              <a:rPr lang="fr-FR" sz="2400" dirty="0">
                <a:solidFill>
                  <a:srgbClr val="000000"/>
                </a:solidFill>
                <a:latin typeface="Times New Roman" pitchFamily="18" charset="0"/>
              </a:rPr>
              <a:t>’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s pick the </a:t>
            </a:r>
            <a:r>
              <a:rPr lang="en-GB" sz="2400" i="1" u="sng" dirty="0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lang="en-GB" sz="2400" u="sng" dirty="0">
                <a:solidFill>
                  <a:srgbClr val="000000"/>
                </a:solidFill>
                <a:latin typeface="Times New Roman" pitchFamily="18" charset="0"/>
              </a:rPr>
              <a:t>-axis 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as our “reference” axis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0167" y="2441221"/>
            <a:ext cx="1687323" cy="223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667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Angular Momentum Operators</a:t>
            </a:r>
          </a:p>
        </p:txBody>
      </p:sp>
      <p:sp>
        <p:nvSpPr>
          <p:cNvPr id="52" name="Rectangle 5"/>
          <p:cNvSpPr>
            <a:spLocks noChangeArrowheads="1"/>
          </p:cNvSpPr>
          <p:nvPr/>
        </p:nvSpPr>
        <p:spPr bwMode="auto">
          <a:xfrm>
            <a:off x="232682" y="1119287"/>
            <a:ext cx="8686800" cy="300862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So we’ve decided that we will use      and      as a substitute for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Because we can simultaneously measure: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baseline="300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the length of </a:t>
            </a: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squared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i="1" dirty="0" err="1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i="1" baseline="-25000" dirty="0" err="1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the projection of </a:t>
            </a: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on the </a:t>
            </a: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-axis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17094" y="1050257"/>
            <a:ext cx="414146" cy="67149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1332" y="1064063"/>
            <a:ext cx="487336" cy="635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6423" y="1533995"/>
            <a:ext cx="253477" cy="671491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121860" y="4294996"/>
            <a:ext cx="46268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 sz="3200" b="1" dirty="0"/>
          </a:p>
        </p:txBody>
      </p:sp>
      <p:grpSp>
        <p:nvGrpSpPr>
          <p:cNvPr id="21" name="Group 20"/>
          <p:cNvGrpSpPr/>
          <p:nvPr/>
        </p:nvGrpSpPr>
        <p:grpSpPr>
          <a:xfrm rot="2936674">
            <a:off x="2719267" y="4447606"/>
            <a:ext cx="3464198" cy="2055653"/>
            <a:chOff x="2963157" y="3004663"/>
            <a:chExt cx="3464198" cy="2055653"/>
          </a:xfrm>
        </p:grpSpPr>
        <p:cxnSp>
          <p:nvCxnSpPr>
            <p:cNvPr id="22" name="Straight Arrow Connector 21"/>
            <p:cNvCxnSpPr/>
            <p:nvPr/>
          </p:nvCxnSpPr>
          <p:spPr>
            <a:xfrm rot="15726652" flipH="1" flipV="1">
              <a:off x="3992360" y="3831912"/>
              <a:ext cx="0" cy="205840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3299365" y="3004663"/>
              <a:ext cx="3127990" cy="2055653"/>
              <a:chOff x="2857608" y="3708756"/>
              <a:chExt cx="3127990" cy="2055653"/>
            </a:xfrm>
          </p:grpSpPr>
          <p:cxnSp>
            <p:nvCxnSpPr>
              <p:cNvPr id="24" name="Straight Arrow Connector 23"/>
              <p:cNvCxnSpPr/>
              <p:nvPr/>
            </p:nvCxnSpPr>
            <p:spPr>
              <a:xfrm flipH="1" flipV="1">
                <a:off x="2857608" y="3837995"/>
                <a:ext cx="1738244" cy="1567404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rot="18663326" flipH="1" flipV="1">
                <a:off x="3590761" y="4891418"/>
                <a:ext cx="768333" cy="977649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rot="18663326" flipV="1">
                <a:off x="4279972" y="4688620"/>
                <a:ext cx="1840455" cy="350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/>
              <p:cNvSpPr/>
              <p:nvPr/>
            </p:nvSpPr>
            <p:spPr>
              <a:xfrm rot="18663326">
                <a:off x="3068188" y="3623103"/>
                <a:ext cx="3519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800" i="1" dirty="0">
                    <a:solidFill>
                      <a:srgbClr val="000000"/>
                    </a:solidFill>
                    <a:latin typeface="Times New Roman" pitchFamily="18" charset="0"/>
                  </a:rPr>
                  <a:t>z</a:t>
                </a:r>
                <a:endParaRPr lang="en-US" sz="2800" dirty="0"/>
              </a:p>
            </p:txBody>
          </p:sp>
          <p:sp>
            <p:nvSpPr>
              <p:cNvPr id="28" name="Rectangle 27"/>
              <p:cNvSpPr/>
              <p:nvPr/>
            </p:nvSpPr>
            <p:spPr>
              <a:xfrm rot="18663326">
                <a:off x="3312941" y="4791666"/>
                <a:ext cx="3702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800" i="1" dirty="0">
                    <a:solidFill>
                      <a:srgbClr val="000000"/>
                    </a:solidFill>
                    <a:latin typeface="Times New Roman" pitchFamily="18" charset="0"/>
                  </a:rPr>
                  <a:t>y</a:t>
                </a:r>
                <a:endParaRPr lang="en-US" sz="2800" dirty="0"/>
              </a:p>
            </p:txBody>
          </p:sp>
          <p:sp>
            <p:nvSpPr>
              <p:cNvPr id="29" name="Rectangle 28"/>
              <p:cNvSpPr/>
              <p:nvPr/>
            </p:nvSpPr>
            <p:spPr>
              <a:xfrm rot="18663326">
                <a:off x="5538877" y="4043748"/>
                <a:ext cx="3702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800" i="1" dirty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endParaRPr lang="en-US" sz="2800" dirty="0"/>
              </a:p>
            </p:txBody>
          </p:sp>
        </p:grpSp>
      </p:grpSp>
      <p:cxnSp>
        <p:nvCxnSpPr>
          <p:cNvPr id="7" name="Straight Connector 6"/>
          <p:cNvCxnSpPr/>
          <p:nvPr/>
        </p:nvCxnSpPr>
        <p:spPr>
          <a:xfrm>
            <a:off x="2585121" y="4813659"/>
            <a:ext cx="1590737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585121" y="4822534"/>
            <a:ext cx="0" cy="136434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 flipV="1">
            <a:off x="2585121" y="4813659"/>
            <a:ext cx="946154" cy="561721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ight Brace 11"/>
          <p:cNvSpPr/>
          <p:nvPr/>
        </p:nvSpPr>
        <p:spPr>
          <a:xfrm>
            <a:off x="4254850" y="4852160"/>
            <a:ext cx="309243" cy="129963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50288" y="5218047"/>
            <a:ext cx="500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i="1" dirty="0" err="1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z</a:t>
            </a:r>
            <a:endParaRPr lang="en-US" sz="2400" i="1" baseline="-25000" dirty="0"/>
          </a:p>
        </p:txBody>
      </p:sp>
      <p:sp>
        <p:nvSpPr>
          <p:cNvPr id="41" name="Right Brace 40"/>
          <p:cNvSpPr/>
          <p:nvPr/>
        </p:nvSpPr>
        <p:spPr>
          <a:xfrm rot="19338418" flipH="1">
            <a:off x="3415887" y="5414765"/>
            <a:ext cx="460988" cy="9731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070396" y="5767206"/>
            <a:ext cx="5112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400" i="1" baseline="-25000" dirty="0">
                <a:solidFill>
                  <a:srgbClr val="000000"/>
                </a:solidFill>
                <a:latin typeface="Times New Roman" pitchFamily="18" charset="0"/>
              </a:rPr>
              <a:t>y</a:t>
            </a:r>
            <a:endParaRPr lang="en-US" sz="2400" i="1" baseline="-25000" dirty="0"/>
          </a:p>
        </p:txBody>
      </p:sp>
      <p:sp>
        <p:nvSpPr>
          <p:cNvPr id="43" name="Right Brace 42"/>
          <p:cNvSpPr/>
          <p:nvPr/>
        </p:nvSpPr>
        <p:spPr>
          <a:xfrm rot="16200000" flipH="1">
            <a:off x="3276291" y="5590769"/>
            <a:ext cx="220247" cy="150667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3125616" y="6316818"/>
            <a:ext cx="5112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400" i="1" baseline="-25000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 sz="2400" i="1" baseline="-25000" dirty="0"/>
          </a:p>
        </p:txBody>
      </p:sp>
      <p:sp>
        <p:nvSpPr>
          <p:cNvPr id="14" name="Rectangle 13"/>
          <p:cNvSpPr/>
          <p:nvPr/>
        </p:nvSpPr>
        <p:spPr>
          <a:xfrm>
            <a:off x="4916953" y="3953261"/>
            <a:ext cx="40025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BUT we can’t know </a:t>
            </a:r>
            <a:r>
              <a:rPr lang="en-GB" i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i="1" baseline="-25000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, </a:t>
            </a:r>
            <a:r>
              <a:rPr lang="en-GB" i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i="1" baseline="-25000" dirty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 and </a:t>
            </a:r>
            <a:r>
              <a:rPr lang="en-GB" i="1" dirty="0" err="1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i="1" baseline="-25000" dirty="0" err="1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 simultaneously!</a:t>
            </a:r>
          </a:p>
          <a:p>
            <a:endParaRPr lang="en-GB" dirty="0">
              <a:solidFill>
                <a:srgbClr val="000000"/>
              </a:solidFill>
              <a:latin typeface="Times New Roman" pitchFamily="18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We’ve chosen to know only </a:t>
            </a:r>
            <a:r>
              <a:rPr lang="en-GB" i="1" dirty="0" err="1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i="1" baseline="-25000" dirty="0" err="1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 (and </a:t>
            </a:r>
            <a:r>
              <a:rPr lang="en-GB" i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baseline="300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07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2" grpId="0" animBg="1"/>
      <p:bldP spid="12" grpId="1" animBg="1"/>
      <p:bldP spid="12" grpId="2" animBg="1"/>
      <p:bldP spid="13" grpId="0"/>
      <p:bldP spid="13" grpId="1"/>
      <p:bldP spid="13" grpId="2"/>
      <p:bldP spid="41" grpId="0" animBg="1"/>
      <p:bldP spid="42" grpId="0"/>
      <p:bldP spid="43" grpId="0" animBg="1"/>
      <p:bldP spid="44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Angular Momentum Operators</a:t>
            </a:r>
          </a:p>
        </p:txBody>
      </p:sp>
      <p:sp>
        <p:nvSpPr>
          <p:cNvPr id="52" name="Rectangle 5"/>
          <p:cNvSpPr>
            <a:spLocks noChangeArrowheads="1"/>
          </p:cNvSpPr>
          <p:nvPr/>
        </p:nvSpPr>
        <p:spPr bwMode="auto">
          <a:xfrm>
            <a:off x="232682" y="1119287"/>
            <a:ext cx="8686800" cy="300862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So we’ve decided that we will use      and       as a substitute for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Because we can simultaneously measure: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baseline="300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the length of </a:t>
            </a: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squared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i="1" dirty="0" err="1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i="1" baseline="-25000" dirty="0" err="1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the projection of </a:t>
            </a: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on the </a:t>
            </a: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-axis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17094" y="1050257"/>
            <a:ext cx="414146" cy="67149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71331" y="1064063"/>
            <a:ext cx="619253" cy="635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6423" y="1533995"/>
            <a:ext cx="253477" cy="671491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049884" y="4703443"/>
            <a:ext cx="46268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endParaRPr lang="en-US" sz="3200" b="1" dirty="0"/>
          </a:p>
        </p:txBody>
      </p:sp>
      <p:cxnSp>
        <p:nvCxnSpPr>
          <p:cNvPr id="22" name="Straight Arrow Connector 21"/>
          <p:cNvCxnSpPr/>
          <p:nvPr/>
        </p:nvCxnSpPr>
        <p:spPr>
          <a:xfrm rot="18663326" flipH="1" flipV="1">
            <a:off x="3364866" y="4460426"/>
            <a:ext cx="0" cy="20584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 rot="2936674">
            <a:off x="2997780" y="4574369"/>
            <a:ext cx="3127990" cy="2055653"/>
            <a:chOff x="2857608" y="3708756"/>
            <a:chExt cx="3127990" cy="2055653"/>
          </a:xfrm>
        </p:grpSpPr>
        <p:cxnSp>
          <p:nvCxnSpPr>
            <p:cNvPr id="24" name="Straight Arrow Connector 23"/>
            <p:cNvCxnSpPr/>
            <p:nvPr/>
          </p:nvCxnSpPr>
          <p:spPr>
            <a:xfrm flipH="1" flipV="1">
              <a:off x="2857608" y="3837995"/>
              <a:ext cx="1738244" cy="1567404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18663326" flipH="1" flipV="1">
              <a:off x="3590761" y="4891418"/>
              <a:ext cx="768333" cy="97764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rot="18663326" flipV="1">
              <a:off x="4279972" y="4688620"/>
              <a:ext cx="1840455" cy="3508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 rot="18663326">
              <a:off x="3068188" y="3623103"/>
              <a:ext cx="35191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i="1" dirty="0">
                  <a:solidFill>
                    <a:srgbClr val="000000"/>
                  </a:solidFill>
                  <a:latin typeface="Times New Roman" pitchFamily="18" charset="0"/>
                </a:rPr>
                <a:t>z</a:t>
              </a:r>
              <a:endParaRPr lang="en-US" sz="2800" dirty="0"/>
            </a:p>
          </p:txBody>
        </p:sp>
        <p:sp>
          <p:nvSpPr>
            <p:cNvPr id="28" name="Rectangle 27"/>
            <p:cNvSpPr/>
            <p:nvPr/>
          </p:nvSpPr>
          <p:spPr>
            <a:xfrm rot="18663326">
              <a:off x="3312941" y="4791666"/>
              <a:ext cx="37022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i="1" dirty="0">
                  <a:solidFill>
                    <a:srgbClr val="000000"/>
                  </a:solidFill>
                  <a:latin typeface="Times New Roman" pitchFamily="18" charset="0"/>
                </a:rPr>
                <a:t>y</a:t>
              </a:r>
              <a:endParaRPr lang="en-US" sz="2800" dirty="0"/>
            </a:p>
          </p:txBody>
        </p:sp>
        <p:sp>
          <p:nvSpPr>
            <p:cNvPr id="29" name="Rectangle 28"/>
            <p:cNvSpPr/>
            <p:nvPr/>
          </p:nvSpPr>
          <p:spPr>
            <a:xfrm rot="18663326">
              <a:off x="5538877" y="4043748"/>
              <a:ext cx="37022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i="1" dirty="0">
                  <a:solidFill>
                    <a:srgbClr val="000000"/>
                  </a:solidFill>
                  <a:latin typeface="Times New Roman" pitchFamily="18" charset="0"/>
                </a:rPr>
                <a:t>x</a:t>
              </a:r>
              <a:endParaRPr lang="en-US" sz="2800" dirty="0"/>
            </a:p>
          </p:txBody>
        </p:sp>
      </p:grpSp>
      <p:sp>
        <p:nvSpPr>
          <p:cNvPr id="2" name="Oval 1"/>
          <p:cNvSpPr/>
          <p:nvPr/>
        </p:nvSpPr>
        <p:spPr>
          <a:xfrm>
            <a:off x="2585121" y="4578961"/>
            <a:ext cx="3342332" cy="469395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/>
          <p:cNvSpPr/>
          <p:nvPr/>
        </p:nvSpPr>
        <p:spPr>
          <a:xfrm>
            <a:off x="4254850" y="4852160"/>
            <a:ext cx="309243" cy="129963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50288" y="5218047"/>
            <a:ext cx="5000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i="1" dirty="0" err="1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z</a:t>
            </a:r>
            <a:endParaRPr lang="en-US" sz="2400" i="1" baseline="-25000" dirty="0"/>
          </a:p>
        </p:txBody>
      </p:sp>
      <p:cxnSp>
        <p:nvCxnSpPr>
          <p:cNvPr id="6" name="Straight Arrow Connector 5"/>
          <p:cNvCxnSpPr>
            <a:endCxn id="2" idx="1"/>
          </p:cNvCxnSpPr>
          <p:nvPr/>
        </p:nvCxnSpPr>
        <p:spPr>
          <a:xfrm flipH="1" flipV="1">
            <a:off x="3074594" y="4647702"/>
            <a:ext cx="1066368" cy="15040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3901497" y="4578961"/>
            <a:ext cx="265705" cy="15728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167202" y="4578961"/>
            <a:ext cx="439561" cy="15728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167202" y="4647702"/>
            <a:ext cx="1037234" cy="15040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2" idx="6"/>
          </p:cNvCxnSpPr>
          <p:nvPr/>
        </p:nvCxnSpPr>
        <p:spPr>
          <a:xfrm flipV="1">
            <a:off x="4140962" y="4813659"/>
            <a:ext cx="1786491" cy="13732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2612731" y="4813659"/>
            <a:ext cx="1555841" cy="13732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167202" y="4813659"/>
            <a:ext cx="1760251" cy="13732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urved Up Arrow 35"/>
          <p:cNvSpPr/>
          <p:nvPr/>
        </p:nvSpPr>
        <p:spPr>
          <a:xfrm>
            <a:off x="1201024" y="5218047"/>
            <a:ext cx="2197845" cy="359471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84189" y="5782461"/>
            <a:ext cx="25460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can be anywhere in a cone for a given </a:t>
            </a:r>
            <a:r>
              <a:rPr lang="en-GB" i="1" dirty="0" err="1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i="1" baseline="-25000" dirty="0" err="1">
                <a:solidFill>
                  <a:srgbClr val="000000"/>
                </a:solidFill>
                <a:latin typeface="Times New Roman" pitchFamily="18" charset="0"/>
              </a:rPr>
              <a:t>z</a:t>
            </a:r>
            <a:endParaRPr lang="en-US" i="1" baseline="-25000" dirty="0"/>
          </a:p>
        </p:txBody>
      </p:sp>
      <p:sp>
        <p:nvSpPr>
          <p:cNvPr id="46" name="Rectangle 45"/>
          <p:cNvSpPr/>
          <p:nvPr/>
        </p:nvSpPr>
        <p:spPr>
          <a:xfrm>
            <a:off x="6494996" y="4164911"/>
            <a:ext cx="25460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For different </a:t>
            </a:r>
            <a:r>
              <a:rPr lang="en-GB" i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baseline="300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’s we’ll have different </a:t>
            </a:r>
            <a:r>
              <a:rPr lang="en-GB" i="1" dirty="0" err="1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i="1" baseline="-25000" dirty="0" err="1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lang="en-GB" dirty="0" err="1">
                <a:solidFill>
                  <a:srgbClr val="000000"/>
                </a:solidFill>
                <a:latin typeface="Times New Roman" pitchFamily="18" charset="0"/>
              </a:rPr>
              <a:t>’s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6426646" y="5473742"/>
            <a:ext cx="2546034" cy="1200329"/>
            <a:chOff x="6494996" y="5551628"/>
            <a:chExt cx="2546034" cy="1200329"/>
          </a:xfrm>
        </p:grpSpPr>
        <p:sp>
          <p:nvSpPr>
            <p:cNvPr id="45" name="Rectangle 44"/>
            <p:cNvSpPr/>
            <p:nvPr/>
          </p:nvSpPr>
          <p:spPr>
            <a:xfrm>
              <a:off x="6494996" y="5551628"/>
              <a:ext cx="254603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rgbClr val="000000"/>
                  </a:solidFill>
                  <a:latin typeface="Times New Roman" pitchFamily="18" charset="0"/>
                </a:rPr>
                <a:t>So what are the possible </a:t>
              </a:r>
              <a:r>
                <a:rPr lang="en-GB" i="1" dirty="0">
                  <a:solidFill>
                    <a:srgbClr val="000000"/>
                  </a:solidFill>
                  <a:latin typeface="Times New Roman" pitchFamily="18" charset="0"/>
                </a:rPr>
                <a:t>     </a:t>
              </a:r>
            </a:p>
            <a:p>
              <a:r>
                <a:rPr lang="en-GB" i="1" dirty="0">
                  <a:solidFill>
                    <a:srgbClr val="000000"/>
                  </a:solidFill>
                  <a:latin typeface="Times New Roman" pitchFamily="18" charset="0"/>
                </a:rPr>
                <a:t>     </a:t>
              </a:r>
              <a:r>
                <a:rPr lang="en-GB" dirty="0">
                  <a:solidFill>
                    <a:srgbClr val="000000"/>
                  </a:solidFill>
                  <a:latin typeface="Times New Roman" pitchFamily="18" charset="0"/>
                </a:rPr>
                <a:t> and </a:t>
              </a:r>
              <a:r>
                <a:rPr lang="en-GB" i="1" dirty="0">
                  <a:solidFill>
                    <a:srgbClr val="000000"/>
                  </a:solidFill>
                  <a:latin typeface="Times New Roman" pitchFamily="18" charset="0"/>
                </a:rPr>
                <a:t>       </a:t>
              </a:r>
              <a:r>
                <a:rPr lang="en-GB" dirty="0">
                  <a:solidFill>
                    <a:srgbClr val="000000"/>
                  </a:solidFill>
                  <a:latin typeface="Times New Roman" pitchFamily="18" charset="0"/>
                </a:rPr>
                <a:t>eigenvalues and what are their </a:t>
              </a:r>
              <a:r>
                <a:rPr lang="en-GB" dirty="0" err="1">
                  <a:solidFill>
                    <a:srgbClr val="000000"/>
                  </a:solidFill>
                  <a:latin typeface="Times New Roman" pitchFamily="18" charset="0"/>
                </a:rPr>
                <a:t>eigen</a:t>
              </a:r>
              <a:r>
                <a:rPr lang="en-GB" dirty="0">
                  <a:solidFill>
                    <a:srgbClr val="000000"/>
                  </a:solidFill>
                  <a:latin typeface="Times New Roman" pitchFamily="18" charset="0"/>
                </a:rPr>
                <a:t>-functions?</a:t>
              </a:r>
              <a:endParaRPr lang="en-US" dirty="0"/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31609" y="5833150"/>
              <a:ext cx="254482" cy="412614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08568" y="5814155"/>
              <a:ext cx="380515" cy="3901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8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3" grpId="0"/>
      <p:bldP spid="36" grpId="0" animBg="1"/>
      <p:bldP spid="38" grpId="0"/>
      <p:bldP spid="4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Angular Momentum Eigen-System</a:t>
            </a:r>
          </a:p>
        </p:txBody>
      </p:sp>
      <p:sp>
        <p:nvSpPr>
          <p:cNvPr id="52" name="Rectangle 5"/>
          <p:cNvSpPr>
            <a:spLocks noChangeArrowheads="1"/>
          </p:cNvSpPr>
          <p:nvPr/>
        </p:nvSpPr>
        <p:spPr bwMode="auto">
          <a:xfrm>
            <a:off x="232682" y="1134464"/>
            <a:ext cx="8686800" cy="300862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Operators that commute have the same </a:t>
            </a:r>
            <a:r>
              <a:rPr lang="en-GB" sz="3200" dirty="0" err="1">
                <a:solidFill>
                  <a:srgbClr val="000000"/>
                </a:solidFill>
                <a:latin typeface="Times New Roman" pitchFamily="18" charset="0"/>
              </a:rPr>
              <a:t>eigenfunctions</a:t>
            </a:r>
            <a:endParaRPr lang="en-GB" sz="3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   and      commute so they have the same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eigenfunctions</a:t>
            </a:r>
            <a:endParaRPr lang="en-GB" sz="28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Using the commutation relations on the previous slides along with: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5428" y="2108592"/>
            <a:ext cx="414146" cy="5442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6777" y="2122397"/>
            <a:ext cx="619253" cy="635000"/>
          </a:xfrm>
          <a:prstGeom prst="rect">
            <a:avLst/>
          </a:prstGeom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96385" y="5614920"/>
            <a:ext cx="2506837" cy="4317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563563" lvl="1"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we’d find….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4453465" y="6046650"/>
            <a:ext cx="3482623" cy="37810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106363"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One day this will be a lab too…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66443" y="3570111"/>
            <a:ext cx="1679223" cy="14957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94777" y="3612445"/>
            <a:ext cx="2127956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929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Angular Momentum Eigen-System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6312" y="1608666"/>
            <a:ext cx="5168900" cy="818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6312" y="5573181"/>
            <a:ext cx="3832578" cy="76058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53324" y="3404611"/>
            <a:ext cx="8071440" cy="1200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Eigenfunctions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, called: </a:t>
            </a:r>
            <a:r>
              <a:rPr lang="en-GB" sz="2400" b="1" dirty="0">
                <a:solidFill>
                  <a:srgbClr val="000000"/>
                </a:solidFill>
                <a:latin typeface="Times New Roman" pitchFamily="18" charset="0"/>
              </a:rPr>
              <a:t>Spherical Harmonics</a:t>
            </a:r>
          </a:p>
          <a:p>
            <a:pPr marL="800100" lvl="1" indent="-342900">
              <a:buFont typeface="Arial"/>
              <a:buChar char="•"/>
            </a:pP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= {0,1,2,3,….} </a:t>
            </a:r>
            <a:r>
              <a:rPr lang="en-GB" sz="2400" b="1" dirty="0">
                <a:solidFill>
                  <a:srgbClr val="000000"/>
                </a:solidFill>
                <a:latin typeface="Times New Roman" pitchFamily="18" charset="0"/>
              </a:rPr>
              <a:t>angular momentum quantum number</a:t>
            </a:r>
          </a:p>
          <a:p>
            <a:pPr marL="800100" lvl="1" indent="-342900">
              <a:buFont typeface="Arial"/>
              <a:buChar char="•"/>
            </a:pP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GB" sz="2400" i="1" baseline="-25000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= {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-l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, …, 0, …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, 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} </a:t>
            </a:r>
            <a:r>
              <a:rPr lang="en-GB" sz="2400" b="1" dirty="0">
                <a:solidFill>
                  <a:srgbClr val="000000"/>
                </a:solidFill>
                <a:latin typeface="Times New Roman" pitchFamily="18" charset="0"/>
              </a:rPr>
              <a:t>magnetic quantum number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 </a:t>
            </a:r>
            <a:endParaRPr lang="en-US" sz="24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2271889" y="2427111"/>
            <a:ext cx="2554111" cy="9069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413001" y="4769556"/>
            <a:ext cx="2412999" cy="959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85CDECD-1793-7231-6E21-4FE8C44E84DB}"/>
              </a:ext>
            </a:extLst>
          </p:cNvPr>
          <p:cNvSpPr/>
          <p:nvPr/>
        </p:nvSpPr>
        <p:spPr>
          <a:xfrm>
            <a:off x="712177" y="1460683"/>
            <a:ext cx="8312587" cy="4975286"/>
          </a:xfrm>
          <a:prstGeom prst="rect">
            <a:avLst/>
          </a:prstGeom>
          <a:noFill/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776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Angular Momentum Vector Diagrams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1199450" y="1425222"/>
            <a:ext cx="14112" cy="52493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044044" y="876656"/>
            <a:ext cx="4801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i="1" dirty="0">
                <a:solidFill>
                  <a:srgbClr val="000000"/>
                </a:solidFill>
                <a:latin typeface="Times New Roman" pitchFamily="18" charset="0"/>
              </a:rPr>
              <a:t>z</a:t>
            </a:r>
            <a:endParaRPr lang="en-US" sz="3600" i="1" dirty="0"/>
          </a:p>
        </p:txBody>
      </p:sp>
      <p:sp>
        <p:nvSpPr>
          <p:cNvPr id="13" name="Rectangle 12"/>
          <p:cNvSpPr/>
          <p:nvPr/>
        </p:nvSpPr>
        <p:spPr>
          <a:xfrm>
            <a:off x="6900478" y="1208661"/>
            <a:ext cx="15141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Say</a:t>
            </a: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 l = 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27974" y="2482535"/>
            <a:ext cx="1036687" cy="812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4661" y="2482535"/>
            <a:ext cx="2427112" cy="812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91772" y="2482535"/>
            <a:ext cx="1527301" cy="812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7005" y="3163711"/>
            <a:ext cx="2362200" cy="55880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1029933" y="4064000"/>
            <a:ext cx="35296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94352" y="4796763"/>
            <a:ext cx="1036687" cy="812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7021" y="4796763"/>
            <a:ext cx="1527301" cy="812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9556" y="5496674"/>
            <a:ext cx="2362200" cy="5588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5288276" y="1692689"/>
            <a:ext cx="31838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then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 m =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{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-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2, -1, 0, 1, 2}</a:t>
            </a:r>
            <a:endParaRPr lang="en-US" sz="2400" dirty="0"/>
          </a:p>
        </p:txBody>
      </p:sp>
      <p:sp>
        <p:nvSpPr>
          <p:cNvPr id="24" name="Rectangle 23"/>
          <p:cNvSpPr/>
          <p:nvPr/>
        </p:nvSpPr>
        <p:spPr>
          <a:xfrm>
            <a:off x="4233607" y="2154516"/>
            <a:ext cx="13499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For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 m =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endParaRPr lang="en-US" sz="2400" dirty="0"/>
          </a:p>
        </p:txBody>
      </p:sp>
      <p:sp>
        <p:nvSpPr>
          <p:cNvPr id="25" name="Rectangle 24"/>
          <p:cNvSpPr/>
          <p:nvPr/>
        </p:nvSpPr>
        <p:spPr>
          <a:xfrm>
            <a:off x="6436685" y="4476208"/>
            <a:ext cx="13499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For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 m =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2</a:t>
            </a:r>
            <a:endParaRPr lang="en-US" sz="2400" dirty="0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1227672" y="1834444"/>
            <a:ext cx="1495768" cy="22044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227672" y="2836333"/>
            <a:ext cx="2398873" cy="12276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1227672" y="4038922"/>
            <a:ext cx="2638768" cy="25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227672" y="4064003"/>
            <a:ext cx="1495768" cy="22044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1227672" y="4064003"/>
            <a:ext cx="2398873" cy="1227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1199450" y="1834444"/>
            <a:ext cx="152399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1199450" y="2836333"/>
            <a:ext cx="242709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1199450" y="5291673"/>
            <a:ext cx="242709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1168598" y="6268481"/>
            <a:ext cx="152399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1989826" y="1782823"/>
            <a:ext cx="5936227" cy="2576958"/>
            <a:chOff x="1963295" y="1748104"/>
            <a:chExt cx="5936227" cy="2576958"/>
          </a:xfrm>
        </p:grpSpPr>
        <p:sp>
          <p:nvSpPr>
            <p:cNvPr id="53" name="Right Brace 52"/>
            <p:cNvSpPr/>
            <p:nvPr/>
          </p:nvSpPr>
          <p:spPr>
            <a:xfrm rot="2080953">
              <a:off x="1963295" y="1748104"/>
              <a:ext cx="349072" cy="2576958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2281355" y="3135899"/>
              <a:ext cx="992423" cy="5866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302002" y="3406394"/>
              <a:ext cx="4597520" cy="587418"/>
            </a:xfrm>
            <a:prstGeom prst="rect">
              <a:avLst/>
            </a:prstGeom>
          </p:spPr>
        </p:pic>
      </p:grpSp>
      <p:sp>
        <p:nvSpPr>
          <p:cNvPr id="58" name="Right Brace 57"/>
          <p:cNvSpPr/>
          <p:nvPr/>
        </p:nvSpPr>
        <p:spPr>
          <a:xfrm rot="10800000">
            <a:off x="790222" y="1837988"/>
            <a:ext cx="336042" cy="219779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27" y="2799624"/>
            <a:ext cx="790128" cy="264035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154" y="1617533"/>
            <a:ext cx="536223" cy="3810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154" y="2562976"/>
            <a:ext cx="536223" cy="465666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154" y="3762416"/>
            <a:ext cx="536223" cy="465667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154" y="5102966"/>
            <a:ext cx="747890" cy="381001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154" y="6076632"/>
            <a:ext cx="747890" cy="54892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1766" y="2181974"/>
            <a:ext cx="846667" cy="437446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3211" y="3149600"/>
            <a:ext cx="846667" cy="437446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1307" y="4157528"/>
            <a:ext cx="846667" cy="437446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85439" y="4719150"/>
            <a:ext cx="846667" cy="437446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1107" y="5609563"/>
            <a:ext cx="846667" cy="437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00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5" grpId="0"/>
      <p:bldP spid="25" grpId="1"/>
      <p:bldP spid="25" grpId="2"/>
      <p:bldP spid="58" grpId="0" animBg="1"/>
      <p:bldP spid="58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Angular Momentum Vector Diagrams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 flipV="1">
            <a:off x="1199450" y="1425222"/>
            <a:ext cx="14112" cy="52493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044044" y="876656"/>
            <a:ext cx="4801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i="1" dirty="0">
                <a:solidFill>
                  <a:srgbClr val="000000"/>
                </a:solidFill>
                <a:latin typeface="Times New Roman" pitchFamily="18" charset="0"/>
              </a:rPr>
              <a:t>z</a:t>
            </a:r>
            <a:endParaRPr lang="en-US" sz="3600" i="1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029933" y="4064000"/>
            <a:ext cx="352962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1227672" y="1834444"/>
            <a:ext cx="1495768" cy="22044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227672" y="2836333"/>
            <a:ext cx="2398873" cy="12276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1227672" y="4038922"/>
            <a:ext cx="2638768" cy="25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227672" y="4064003"/>
            <a:ext cx="1495768" cy="22044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1227672" y="4064003"/>
            <a:ext cx="2398873" cy="1227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1199450" y="1834444"/>
            <a:ext cx="152399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1199450" y="2836333"/>
            <a:ext cx="242709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1199450" y="5291673"/>
            <a:ext cx="242709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1168598" y="6268481"/>
            <a:ext cx="152399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154" y="1617533"/>
            <a:ext cx="536223" cy="3810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154" y="3762416"/>
            <a:ext cx="536223" cy="465667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154" y="5102966"/>
            <a:ext cx="747890" cy="381001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154" y="6076632"/>
            <a:ext cx="747890" cy="54892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1766" y="2181974"/>
            <a:ext cx="846667" cy="437446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9192" y="2323686"/>
            <a:ext cx="846667" cy="437446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9192" y="4157528"/>
            <a:ext cx="846667" cy="437446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9192" y="5385582"/>
            <a:ext cx="846667" cy="437446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68784" y="5604305"/>
            <a:ext cx="846667" cy="43744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6154" y="2562976"/>
            <a:ext cx="536223" cy="465666"/>
          </a:xfrm>
          <a:prstGeom prst="rect">
            <a:avLst/>
          </a:prstGeom>
        </p:spPr>
      </p:pic>
      <p:sp>
        <p:nvSpPr>
          <p:cNvPr id="44" name="Rectangle 5"/>
          <p:cNvSpPr>
            <a:spLocks noChangeArrowheads="1"/>
          </p:cNvSpPr>
          <p:nvPr/>
        </p:nvSpPr>
        <p:spPr bwMode="auto">
          <a:xfrm>
            <a:off x="3866440" y="1723316"/>
            <a:ext cx="5228879" cy="131943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Take home messages: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The magnitude (length) of angular momentum is </a:t>
            </a:r>
            <a:r>
              <a:rPr lang="en-GB" sz="2400" i="1" u="sng" dirty="0">
                <a:solidFill>
                  <a:srgbClr val="000000"/>
                </a:solidFill>
                <a:latin typeface="Times New Roman" pitchFamily="18" charset="0"/>
              </a:rPr>
              <a:t>quantized</a:t>
            </a:r>
            <a:r>
              <a:rPr lang="en-GB" sz="2400" u="sng" dirty="0">
                <a:solidFill>
                  <a:srgbClr val="000000"/>
                </a:solidFill>
                <a:latin typeface="Times New Roman" pitchFamily="18" charset="0"/>
              </a:rPr>
              <a:t>: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</a:p>
        </p:txBody>
      </p:sp>
      <p:sp>
        <p:nvSpPr>
          <p:cNvPr id="47" name="Rectangle 5"/>
          <p:cNvSpPr>
            <a:spLocks noChangeArrowheads="1"/>
          </p:cNvSpPr>
          <p:nvPr/>
        </p:nvSpPr>
        <p:spPr bwMode="auto">
          <a:xfrm>
            <a:off x="3915121" y="4030520"/>
            <a:ext cx="5228879" cy="75313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Angular momentum can only point in certain directions: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Dictated by 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and 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1311" y="3216316"/>
            <a:ext cx="2374900" cy="584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60AC569-3E03-DC86-2FE6-2059E0C13924}"/>
              </a:ext>
            </a:extLst>
          </p:cNvPr>
          <p:cNvSpPr/>
          <p:nvPr/>
        </p:nvSpPr>
        <p:spPr>
          <a:xfrm>
            <a:off x="5517457" y="3164039"/>
            <a:ext cx="2427093" cy="673231"/>
          </a:xfrm>
          <a:prstGeom prst="rect">
            <a:avLst/>
          </a:prstGeom>
          <a:noFill/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9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Angular Momentum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Eigenfunctions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32682" y="1134464"/>
            <a:ext cx="8686800" cy="99631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The explicit form of       and       is best expressed in spherical polar coordinates: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78317" y="1021730"/>
            <a:ext cx="414146" cy="67149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7778" y="1035536"/>
            <a:ext cx="310446" cy="635000"/>
          </a:xfrm>
          <a:prstGeom prst="rect">
            <a:avLst/>
          </a:prstGeom>
        </p:spPr>
      </p:pic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232682" y="5068642"/>
            <a:ext cx="8686800" cy="166235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We </a:t>
            </a:r>
            <a:r>
              <a:rPr lang="en-GB" sz="2400" i="1" u="sng" dirty="0">
                <a:solidFill>
                  <a:srgbClr val="000000"/>
                </a:solidFill>
                <a:latin typeface="Times New Roman" pitchFamily="18" charset="0"/>
              </a:rPr>
              <a:t>won’t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actually formulate these operators (they are too messy!), but their wave functions 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, will be in terms of </a:t>
            </a:r>
            <a:r>
              <a:rPr lang="en-GB" sz="2400" i="1" dirty="0">
                <a:solidFill>
                  <a:srgbClr val="000000"/>
                </a:solidFill>
                <a:latin typeface="Symbol" charset="2"/>
                <a:cs typeface="Symbol" charset="2"/>
              </a:rPr>
              <a:t>q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and </a:t>
            </a:r>
            <a:r>
              <a:rPr lang="en-GB" sz="2400" i="1" dirty="0">
                <a:solidFill>
                  <a:srgbClr val="000000"/>
                </a:solidFill>
                <a:latin typeface="Symbol" charset="2"/>
                <a:cs typeface="Symbol" charset="2"/>
              </a:rPr>
              <a:t>f 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instead of 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, 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and 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: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i="1" dirty="0" err="1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GB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400" baseline="-25000" dirty="0" err="1">
                <a:solidFill>
                  <a:srgbClr val="000000"/>
                </a:solidFill>
                <a:latin typeface="Times New Roman" pitchFamily="18" charset="0"/>
              </a:rPr>
              <a:t>,</a:t>
            </a:r>
            <a:r>
              <a:rPr lang="en-GB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400" i="1" dirty="0" err="1">
                <a:solidFill>
                  <a:srgbClr val="000000"/>
                </a:solidFill>
                <a:latin typeface="Symbol" charset="2"/>
                <a:cs typeface="Symbol" charset="2"/>
              </a:rPr>
              <a:t>q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,</a:t>
            </a:r>
            <a:r>
              <a:rPr lang="en-GB" sz="2400" i="1" dirty="0" err="1">
                <a:solidFill>
                  <a:srgbClr val="000000"/>
                </a:solidFill>
                <a:latin typeface="Symbol" charset="2"/>
                <a:cs typeface="Symbol" charset="2"/>
              </a:rPr>
              <a:t>f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 = </a:t>
            </a:r>
            <a:r>
              <a:rPr lang="en-GB" sz="2400" dirty="0" err="1">
                <a:solidFill>
                  <a:srgbClr val="000000"/>
                </a:solidFill>
                <a:latin typeface="Symbol" charset="2"/>
                <a:cs typeface="Symbol" charset="2"/>
              </a:rPr>
              <a:t>Q</a:t>
            </a:r>
            <a:r>
              <a:rPr lang="en-GB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400" baseline="-25000" dirty="0" err="1">
                <a:solidFill>
                  <a:srgbClr val="000000"/>
                </a:solidFill>
                <a:latin typeface="Times New Roman" pitchFamily="18" charset="0"/>
              </a:rPr>
              <a:t>,</a:t>
            </a:r>
            <a:r>
              <a:rPr lang="en-GB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GB" sz="2400" i="1" baseline="-250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(</a:t>
            </a:r>
            <a:r>
              <a:rPr lang="en-GB" sz="2400" i="1" dirty="0">
                <a:solidFill>
                  <a:srgbClr val="000000"/>
                </a:solidFill>
                <a:latin typeface="Symbol" charset="2"/>
                <a:cs typeface="Symbol" charset="2"/>
              </a:rPr>
              <a:t>q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) </a:t>
            </a:r>
            <a:r>
              <a:rPr lang="en-GB" sz="2400" dirty="0" err="1">
                <a:solidFill>
                  <a:srgbClr val="000000"/>
                </a:solidFill>
                <a:latin typeface="Symbol" charset="2"/>
                <a:cs typeface="Symbol" charset="2"/>
              </a:rPr>
              <a:t>F</a:t>
            </a:r>
            <a:r>
              <a:rPr lang="en-GB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GB" sz="2400" i="1" baseline="-250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(</a:t>
            </a:r>
            <a:r>
              <a:rPr lang="en-GB" sz="2400" i="1" dirty="0">
                <a:solidFill>
                  <a:srgbClr val="000000"/>
                </a:solidFill>
                <a:latin typeface="Symbol" charset="2"/>
                <a:cs typeface="Symbol" charset="2"/>
              </a:rPr>
              <a:t>f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)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005666" y="2271890"/>
            <a:ext cx="2483555" cy="2315883"/>
            <a:chOff x="6209321" y="1560642"/>
            <a:chExt cx="1885271" cy="2065462"/>
          </a:xfrm>
        </p:grpSpPr>
        <p:cxnSp>
          <p:nvCxnSpPr>
            <p:cNvPr id="20" name="Straight Connector 19"/>
            <p:cNvCxnSpPr/>
            <p:nvPr/>
          </p:nvCxnSpPr>
          <p:spPr>
            <a:xfrm flipV="1">
              <a:off x="6209321" y="3277545"/>
              <a:ext cx="375543" cy="348559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584864" y="3277545"/>
              <a:ext cx="1509728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6584864" y="1560642"/>
              <a:ext cx="0" cy="171690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/>
          <p:cNvSpPr/>
          <p:nvPr/>
        </p:nvSpPr>
        <p:spPr>
          <a:xfrm>
            <a:off x="2751665" y="4403107"/>
            <a:ext cx="3058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489221" y="3984066"/>
            <a:ext cx="312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solidFill>
                  <a:srgbClr val="000000"/>
                </a:solidFill>
                <a:latin typeface="Times New Roman" pitchFamily="18" charset="0"/>
              </a:rPr>
              <a:t>y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3361586" y="1960223"/>
            <a:ext cx="293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solidFill>
                  <a:srgbClr val="000000"/>
                </a:solidFill>
                <a:latin typeface="Times New Roman" pitchFamily="18" charset="0"/>
              </a:rPr>
              <a:t>z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500386" y="2751667"/>
            <a:ext cx="1297392" cy="14452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reeform 7"/>
          <p:cNvSpPr/>
          <p:nvPr/>
        </p:nvSpPr>
        <p:spPr>
          <a:xfrm>
            <a:off x="3499556" y="3301953"/>
            <a:ext cx="606777" cy="183491"/>
          </a:xfrm>
          <a:custGeom>
            <a:avLst/>
            <a:gdLst>
              <a:gd name="connsiteX0" fmla="*/ 0 w 606777"/>
              <a:gd name="connsiteY0" fmla="*/ 169380 h 183491"/>
              <a:gd name="connsiteX1" fmla="*/ 310444 w 606777"/>
              <a:gd name="connsiteY1" fmla="*/ 47 h 183491"/>
              <a:gd name="connsiteX2" fmla="*/ 606777 w 606777"/>
              <a:gd name="connsiteY2" fmla="*/ 183491 h 183491"/>
              <a:gd name="connsiteX3" fmla="*/ 606777 w 606777"/>
              <a:gd name="connsiteY3" fmla="*/ 183491 h 183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777" h="183491">
                <a:moveTo>
                  <a:pt x="0" y="169380"/>
                </a:moveTo>
                <a:cubicBezTo>
                  <a:pt x="104657" y="83537"/>
                  <a:pt x="209315" y="-2305"/>
                  <a:pt x="310444" y="47"/>
                </a:cubicBezTo>
                <a:cubicBezTo>
                  <a:pt x="411573" y="2399"/>
                  <a:pt x="606777" y="183491"/>
                  <a:pt x="606777" y="183491"/>
                </a:cubicBezTo>
                <a:lnTo>
                  <a:pt x="606777" y="183491"/>
                </a:lnTo>
              </a:path>
            </a:pathLst>
          </a:cu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4797778" y="2751667"/>
            <a:ext cx="0" cy="1836106"/>
          </a:xfrm>
          <a:prstGeom prst="line">
            <a:avLst/>
          </a:prstGeom>
          <a:ln>
            <a:solidFill>
              <a:srgbClr val="008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4797778" y="4196954"/>
            <a:ext cx="465666" cy="390819"/>
          </a:xfrm>
          <a:prstGeom prst="line">
            <a:avLst/>
          </a:prstGeom>
          <a:ln>
            <a:solidFill>
              <a:srgbClr val="008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3" idx="3"/>
          </p:cNvCxnSpPr>
          <p:nvPr/>
        </p:nvCxnSpPr>
        <p:spPr>
          <a:xfrm flipH="1" flipV="1">
            <a:off x="3057487" y="4587773"/>
            <a:ext cx="1740291" cy="15773"/>
          </a:xfrm>
          <a:prstGeom prst="line">
            <a:avLst/>
          </a:prstGeom>
          <a:ln>
            <a:solidFill>
              <a:srgbClr val="008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500386" y="4196955"/>
            <a:ext cx="1297392" cy="390818"/>
          </a:xfrm>
          <a:prstGeom prst="line">
            <a:avLst/>
          </a:prstGeom>
          <a:ln>
            <a:solidFill>
              <a:srgbClr val="008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Freeform 38"/>
          <p:cNvSpPr/>
          <p:nvPr/>
        </p:nvSpPr>
        <p:spPr>
          <a:xfrm>
            <a:off x="3231444" y="4289778"/>
            <a:ext cx="564445" cy="186613"/>
          </a:xfrm>
          <a:custGeom>
            <a:avLst/>
            <a:gdLst>
              <a:gd name="connsiteX0" fmla="*/ 0 w 564445"/>
              <a:gd name="connsiteY0" fmla="*/ 98778 h 186613"/>
              <a:gd name="connsiteX1" fmla="*/ 296334 w 564445"/>
              <a:gd name="connsiteY1" fmla="*/ 183444 h 186613"/>
              <a:gd name="connsiteX2" fmla="*/ 564445 w 564445"/>
              <a:gd name="connsiteY2" fmla="*/ 0 h 186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4445" h="186613">
                <a:moveTo>
                  <a:pt x="0" y="98778"/>
                </a:moveTo>
                <a:cubicBezTo>
                  <a:pt x="101130" y="149342"/>
                  <a:pt x="202260" y="199907"/>
                  <a:pt x="296334" y="183444"/>
                </a:cubicBezTo>
                <a:cubicBezTo>
                  <a:pt x="390408" y="166981"/>
                  <a:pt x="564445" y="0"/>
                  <a:pt x="564445" y="0"/>
                </a:cubicBezTo>
              </a:path>
            </a:pathLst>
          </a:cu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645222" y="2990336"/>
            <a:ext cx="357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solidFill>
                  <a:srgbClr val="000000"/>
                </a:solidFill>
                <a:latin typeface="Symbol" charset="2"/>
                <a:cs typeface="Symbol" charset="2"/>
              </a:rPr>
              <a:t>q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3642401" y="4257505"/>
            <a:ext cx="357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solidFill>
                  <a:srgbClr val="000000"/>
                </a:solidFill>
                <a:latin typeface="Symbol" charset="2"/>
                <a:cs typeface="Symbol" charset="2"/>
              </a:rPr>
              <a:t>f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4371927" y="3103224"/>
            <a:ext cx="334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solidFill>
                  <a:srgbClr val="000000"/>
                </a:solidFill>
                <a:latin typeface="Times New Roman" pitchFamily="18" charset="0"/>
              </a:rPr>
              <a:t>r</a:t>
            </a:r>
            <a:endParaRPr lang="en-US" i="1" dirty="0"/>
          </a:p>
        </p:txBody>
      </p:sp>
      <p:sp>
        <p:nvSpPr>
          <p:cNvPr id="43" name="Rectangle 42"/>
          <p:cNvSpPr/>
          <p:nvPr/>
        </p:nvSpPr>
        <p:spPr>
          <a:xfrm>
            <a:off x="5489221" y="2651620"/>
            <a:ext cx="28504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For now, our particle is on a sphere and </a:t>
            </a:r>
            <a:r>
              <a:rPr lang="en-GB" i="1" dirty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 is constant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49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/>
      <p:bldP spid="26" grpId="0"/>
      <p:bldP spid="27" grpId="0"/>
      <p:bldP spid="8" grpId="0" animBg="1"/>
      <p:bldP spid="39" grpId="0" animBg="1"/>
      <p:bldP spid="40" grpId="0"/>
      <p:bldP spid="41" grpId="0"/>
      <p:bldP spid="42" grpId="0"/>
      <p:bldP spid="4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What was Angular Momentum Again?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1314450"/>
            <a:ext cx="8686800" cy="14795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If a particle is confined to going around a sphere: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859463" y="2250472"/>
            <a:ext cx="3880318" cy="3877536"/>
            <a:chOff x="859463" y="2250472"/>
            <a:chExt cx="3880318" cy="3877536"/>
          </a:xfrm>
        </p:grpSpPr>
        <p:grpSp>
          <p:nvGrpSpPr>
            <p:cNvPr id="9" name="Group 8"/>
            <p:cNvGrpSpPr/>
            <p:nvPr/>
          </p:nvGrpSpPr>
          <p:grpSpPr>
            <a:xfrm>
              <a:off x="859463" y="2250472"/>
              <a:ext cx="3880318" cy="3877536"/>
              <a:chOff x="3203131" y="2252174"/>
              <a:chExt cx="3880318" cy="3877536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207847" y="2252174"/>
                <a:ext cx="3875602" cy="3875834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3203131" y="3771080"/>
                <a:ext cx="3875602" cy="982053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 rot="5400000">
                <a:off x="3185322" y="3700882"/>
                <a:ext cx="3875602" cy="982053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" name="Straight Connector 10"/>
            <p:cNvCxnSpPr/>
            <p:nvPr/>
          </p:nvCxnSpPr>
          <p:spPr>
            <a:xfrm flipV="1">
              <a:off x="2288428" y="4307937"/>
              <a:ext cx="487366" cy="41730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775794" y="4307937"/>
              <a:ext cx="195927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775794" y="2252405"/>
              <a:ext cx="0" cy="2055532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Oval 44"/>
          <p:cNvSpPr/>
          <p:nvPr/>
        </p:nvSpPr>
        <p:spPr>
          <a:xfrm rot="6619742" flipV="1">
            <a:off x="814251" y="3199061"/>
            <a:ext cx="3793624" cy="1891796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3548297" y="3442879"/>
            <a:ext cx="296975" cy="324817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4257017" y="2147669"/>
            <a:ext cx="26744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At any instant the particle is on a particular circle</a:t>
            </a:r>
            <a:endParaRPr lang="en-US" dirty="0"/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2775794" y="3442879"/>
            <a:ext cx="1161129" cy="86505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ight Brace 55"/>
          <p:cNvSpPr/>
          <p:nvPr/>
        </p:nvSpPr>
        <p:spPr>
          <a:xfrm rot="13936464">
            <a:off x="2758557" y="3048781"/>
            <a:ext cx="628476" cy="11793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2746659" y="2886476"/>
            <a:ext cx="36680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r</a:t>
            </a:r>
            <a:endParaRPr lang="en-US" sz="3200" b="1" dirty="0"/>
          </a:p>
        </p:txBody>
      </p:sp>
      <p:sp>
        <p:nvSpPr>
          <p:cNvPr id="58" name="Rectangle 57"/>
          <p:cNvSpPr/>
          <p:nvPr/>
        </p:nvSpPr>
        <p:spPr>
          <a:xfrm>
            <a:off x="3661868" y="6239196"/>
            <a:ext cx="389850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v</a:t>
            </a:r>
            <a:endParaRPr lang="en-US" sz="3200" b="1" dirty="0"/>
          </a:p>
        </p:txBody>
      </p:sp>
      <p:sp>
        <p:nvSpPr>
          <p:cNvPr id="59" name="Rectangle 58"/>
          <p:cNvSpPr/>
          <p:nvPr/>
        </p:nvSpPr>
        <p:spPr>
          <a:xfrm>
            <a:off x="4742330" y="3119713"/>
            <a:ext cx="26744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The particle is some distance from the origin, </a:t>
            </a:r>
            <a:r>
              <a:rPr lang="en-GB" b="1" dirty="0">
                <a:solidFill>
                  <a:srgbClr val="000000"/>
                </a:solidFill>
                <a:latin typeface="Times New Roman" pitchFamily="18" charset="0"/>
              </a:rPr>
              <a:t>r</a:t>
            </a:r>
            <a:endParaRPr lang="en-US" b="1" dirty="0"/>
          </a:p>
        </p:txBody>
      </p:sp>
      <p:sp>
        <p:nvSpPr>
          <p:cNvPr id="60" name="Rectangle 59"/>
          <p:cNvSpPr/>
          <p:nvPr/>
        </p:nvSpPr>
        <p:spPr>
          <a:xfrm>
            <a:off x="4176771" y="5900686"/>
            <a:ext cx="26744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The particle or mass </a:t>
            </a:r>
            <a:r>
              <a:rPr lang="en-GB" i="1" dirty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 has some velocity, </a:t>
            </a:r>
            <a:r>
              <a:rPr lang="en-GB" b="1" dirty="0">
                <a:solidFill>
                  <a:srgbClr val="000000"/>
                </a:solidFill>
                <a:latin typeface="Times New Roman" pitchFamily="18" charset="0"/>
              </a:rPr>
              <a:t>v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 and momentum </a:t>
            </a:r>
            <a:r>
              <a:rPr lang="en-GB" b="1" dirty="0">
                <a:solidFill>
                  <a:srgbClr val="000000"/>
                </a:solidFill>
                <a:latin typeface="Times New Roman" pitchFamily="18" charset="0"/>
              </a:rPr>
              <a:t>p</a:t>
            </a:r>
            <a:endParaRPr lang="en-US" b="1" dirty="0"/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3792901" y="3527999"/>
            <a:ext cx="2897775" cy="1487016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Smiley Face 63"/>
          <p:cNvSpPr/>
          <p:nvPr/>
        </p:nvSpPr>
        <p:spPr>
          <a:xfrm>
            <a:off x="3639948" y="3154179"/>
            <a:ext cx="536823" cy="497573"/>
          </a:xfrm>
          <a:prstGeom prst="smileyFac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012351" y="4105100"/>
            <a:ext cx="26744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The particle has angular momentum, </a:t>
            </a:r>
            <a:r>
              <a:rPr lang="en-GB" b="1" dirty="0">
                <a:solidFill>
                  <a:srgbClr val="000000"/>
                </a:solidFill>
                <a:latin typeface="Times New Roman" pitchFamily="18" charset="0"/>
              </a:rPr>
              <a:t>L = r × 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7759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7" grpId="0"/>
      <p:bldP spid="56" grpId="0" animBg="1"/>
      <p:bldP spid="57" grpId="0"/>
      <p:bldP spid="58" grpId="0"/>
      <p:bldP spid="59" grpId="0"/>
      <p:bldP spid="60" grpId="0"/>
      <p:bldP spid="64" grpId="0" animBg="1"/>
      <p:bldP spid="6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Angular Momentum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Eigenfunctions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32682" y="1134464"/>
            <a:ext cx="8686800" cy="99631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l 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= 0, </a:t>
            </a: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GB" sz="2800" i="1" baseline="-25000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= 0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1600200"/>
            <a:ext cx="45720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79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Angular Momentum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Eigenfunctions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942015" y="1243542"/>
            <a:ext cx="3153985" cy="5024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106363">
              <a:lnSpc>
                <a:spcPct val="100000"/>
              </a:lnSpc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l 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= 1 </a:t>
            </a: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GB" sz="2800" i="1" baseline="-25000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={-1, 0, 1}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33" y="2163233"/>
            <a:ext cx="2754872" cy="29308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8731" y="2398889"/>
            <a:ext cx="3189110" cy="269522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7371" y="1993899"/>
            <a:ext cx="2099165" cy="332175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086815" y="5826667"/>
            <a:ext cx="272602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Look Familiar?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28039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Angular Momentum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Eigenfunctions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942015" y="1243542"/>
            <a:ext cx="3817207" cy="5024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106363">
              <a:lnSpc>
                <a:spcPct val="100000"/>
              </a:lnSpc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l 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= 2 </a:t>
            </a: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GB" sz="2800" i="1" baseline="-25000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={-2, -1, 0, 1, 2}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086815" y="6292330"/>
            <a:ext cx="272602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Look Familiar?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829" y="1453877"/>
            <a:ext cx="1791216" cy="25879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446" y="4370211"/>
            <a:ext cx="2278891" cy="24877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7670" y="1719441"/>
            <a:ext cx="2779889" cy="21389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2444" y="2729522"/>
            <a:ext cx="1798278" cy="28560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7003" y="4539543"/>
            <a:ext cx="2525889" cy="216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028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Particle on a Sphere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607260" y="1178868"/>
            <a:ext cx="3880318" cy="3877536"/>
            <a:chOff x="859463" y="2250472"/>
            <a:chExt cx="3880318" cy="3877536"/>
          </a:xfrm>
        </p:grpSpPr>
        <p:grpSp>
          <p:nvGrpSpPr>
            <p:cNvPr id="12" name="Group 11"/>
            <p:cNvGrpSpPr/>
            <p:nvPr/>
          </p:nvGrpSpPr>
          <p:grpSpPr>
            <a:xfrm>
              <a:off x="859463" y="2250472"/>
              <a:ext cx="3880318" cy="3877536"/>
              <a:chOff x="3203131" y="2252174"/>
              <a:chExt cx="3880318" cy="3877536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3207847" y="2252174"/>
                <a:ext cx="3875602" cy="3875834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3203131" y="3771080"/>
                <a:ext cx="3875602" cy="982053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 rot="5400000">
                <a:off x="3185322" y="3700882"/>
                <a:ext cx="3875602" cy="982053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" name="Straight Connector 12"/>
            <p:cNvCxnSpPr/>
            <p:nvPr/>
          </p:nvCxnSpPr>
          <p:spPr>
            <a:xfrm flipV="1">
              <a:off x="2288428" y="4307937"/>
              <a:ext cx="487366" cy="41730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775794" y="4307937"/>
              <a:ext cx="195927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775794" y="2252405"/>
              <a:ext cx="0" cy="2055532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/>
          <p:cNvCxnSpPr/>
          <p:nvPr/>
        </p:nvCxnSpPr>
        <p:spPr>
          <a:xfrm flipV="1">
            <a:off x="4523591" y="2371275"/>
            <a:ext cx="1161129" cy="86505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ight Brace 21"/>
          <p:cNvSpPr/>
          <p:nvPr/>
        </p:nvSpPr>
        <p:spPr>
          <a:xfrm rot="13936464">
            <a:off x="4506354" y="1977177"/>
            <a:ext cx="628476" cy="11793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494456" y="1814872"/>
            <a:ext cx="36680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r</a:t>
            </a:r>
            <a:endParaRPr lang="en-US" sz="3200" b="1" dirty="0"/>
          </a:p>
        </p:txBody>
      </p:sp>
      <p:sp>
        <p:nvSpPr>
          <p:cNvPr id="24" name="Smiley Face 23"/>
          <p:cNvSpPr/>
          <p:nvPr/>
        </p:nvSpPr>
        <p:spPr>
          <a:xfrm>
            <a:off x="5387745" y="2082575"/>
            <a:ext cx="536823" cy="497573"/>
          </a:xfrm>
          <a:prstGeom prst="smileyFac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004026" y="5343057"/>
            <a:ext cx="30391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6363"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i="1" dirty="0">
                <a:solidFill>
                  <a:srgbClr val="000000"/>
                </a:solidFill>
                <a:latin typeface="Symbol" charset="2"/>
                <a:cs typeface="Symbol" charset="2"/>
              </a:rPr>
              <a:t>q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 </a:t>
            </a:r>
            <a:r>
              <a:rPr lang="en-GB" sz="2400" dirty="0">
                <a:solidFill>
                  <a:srgbClr val="000000"/>
                </a:solidFill>
                <a:latin typeface="Times New Roman"/>
                <a:cs typeface="Times New Roman"/>
              </a:rPr>
              <a:t>can vary form 0 to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 p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89915" y="5804722"/>
            <a:ext cx="31983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6363"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i="1" dirty="0">
                <a:solidFill>
                  <a:srgbClr val="000000"/>
                </a:solidFill>
                <a:latin typeface="Symbol" charset="2"/>
                <a:cs typeface="Symbol" charset="2"/>
              </a:rPr>
              <a:t>f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 </a:t>
            </a:r>
            <a:r>
              <a:rPr lang="en-GB" sz="2400" dirty="0">
                <a:solidFill>
                  <a:srgbClr val="000000"/>
                </a:solidFill>
                <a:latin typeface="Times New Roman"/>
                <a:cs typeface="Times New Roman"/>
              </a:rPr>
              <a:t>can vary form 0 to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 2 p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989915" y="6278730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06363"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i="1" dirty="0">
                <a:solidFill>
                  <a:srgbClr val="000000"/>
                </a:solidFill>
                <a:latin typeface="Times New Roman"/>
                <a:cs typeface="Times New Roman"/>
              </a:rPr>
              <a:t>r</a:t>
            </a:r>
            <a:r>
              <a:rPr lang="en-GB" sz="2400" dirty="0">
                <a:solidFill>
                  <a:srgbClr val="000000"/>
                </a:solidFill>
                <a:latin typeface="Times New Roman"/>
                <a:cs typeface="Times New Roman"/>
              </a:rPr>
              <a:t> is constant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207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228600" y="1074563"/>
            <a:ext cx="8686800" cy="111163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The Schrodinger equation: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Particle on a Sphere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858" y="1548384"/>
            <a:ext cx="1478712" cy="5555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074" y="2237809"/>
            <a:ext cx="2082967" cy="6031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1580" y="3055108"/>
            <a:ext cx="1505284" cy="581587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092466" y="2050497"/>
            <a:ext cx="758031" cy="1106199"/>
            <a:chOff x="3101491" y="4031209"/>
            <a:chExt cx="758031" cy="1106199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3101491" y="4031209"/>
              <a:ext cx="574842" cy="72364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3546616" y="4737298"/>
              <a:ext cx="31290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000" dirty="0">
                  <a:solidFill>
                    <a:srgbClr val="000000"/>
                  </a:solidFill>
                  <a:latin typeface="Times New Roman" pitchFamily="18" charset="0"/>
                </a:rPr>
                <a:t>0</a:t>
              </a:r>
              <a:endParaRPr lang="en-US" sz="2000" dirty="0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/>
          <a:srcRect t="3473" r="42394" b="70951"/>
          <a:stretch/>
        </p:blipFill>
        <p:spPr>
          <a:xfrm>
            <a:off x="2424289" y="3640669"/>
            <a:ext cx="2458156" cy="86077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/>
          <a:srcRect t="37191" r="47685" b="37652"/>
          <a:stretch/>
        </p:blipFill>
        <p:spPr>
          <a:xfrm>
            <a:off x="2598852" y="4586115"/>
            <a:ext cx="2232378" cy="84666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/>
          <a:srcRect t="70146"/>
          <a:stretch/>
        </p:blipFill>
        <p:spPr>
          <a:xfrm>
            <a:off x="2560929" y="5545670"/>
            <a:ext cx="4267200" cy="100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5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228600" y="1074563"/>
            <a:ext cx="8686800" cy="111163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So for particle on a sphere: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Particle on a Sphere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52508" b="48672"/>
          <a:stretch/>
        </p:blipFill>
        <p:spPr>
          <a:xfrm>
            <a:off x="11294" y="4167009"/>
            <a:ext cx="3474156" cy="13363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61247" r="83179"/>
          <a:stretch/>
        </p:blipFill>
        <p:spPr>
          <a:xfrm>
            <a:off x="11294" y="1822836"/>
            <a:ext cx="1230488" cy="100894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16821" t="61247" r="49228"/>
          <a:stretch/>
        </p:blipFill>
        <p:spPr>
          <a:xfrm>
            <a:off x="1241782" y="1838675"/>
            <a:ext cx="2483555" cy="100894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52894" t="61247"/>
          <a:stretch/>
        </p:blipFill>
        <p:spPr>
          <a:xfrm>
            <a:off x="3880560" y="1822836"/>
            <a:ext cx="3445933" cy="100894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417" y="2851030"/>
            <a:ext cx="3213100" cy="99060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V="1">
            <a:off x="3880560" y="2533605"/>
            <a:ext cx="381001" cy="2981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6056917" y="2533604"/>
            <a:ext cx="154837" cy="5963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318996" y="4279696"/>
            <a:ext cx="577632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Energies are 2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l 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+ 1 fold degenerate since:</a:t>
            </a:r>
          </a:p>
          <a:p>
            <a:pPr marL="800100" lvl="1" indent="-342900">
              <a:buFont typeface="Arial"/>
              <a:buChar char="•"/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For each </a:t>
            </a:r>
            <a:r>
              <a:rPr lang="en-GB" sz="2000" i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, there are {</a:t>
            </a:r>
            <a:r>
              <a:rPr lang="en-GB" sz="2000" i="1" dirty="0">
                <a:solidFill>
                  <a:srgbClr val="000000"/>
                </a:solidFill>
                <a:latin typeface="Times New Roman" pitchFamily="18" charset="0"/>
              </a:rPr>
              <a:t>m</a:t>
            </a:r>
            <a:r>
              <a:rPr lang="en-GB" sz="2000" i="1" baseline="-25000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} = 2</a:t>
            </a:r>
            <a:r>
              <a:rPr lang="en-GB" sz="2000" i="1" dirty="0">
                <a:solidFill>
                  <a:srgbClr val="000000"/>
                </a:solidFill>
                <a:latin typeface="Times New Roman" pitchFamily="18" charset="0"/>
              </a:rPr>
              <a:t>l 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+ 1 </a:t>
            </a: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eigenfunctions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of the same energy</a:t>
            </a:r>
          </a:p>
          <a:p>
            <a:endParaRPr lang="en-GB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653792" y="2718893"/>
            <a:ext cx="29626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Legendre Polynomials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1862486" y="2533605"/>
            <a:ext cx="0" cy="8953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762717" y="3365761"/>
            <a:ext cx="27059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Spherical harmonics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E95A9BC7-C79E-6869-AA31-C48BEA08F67D}"/>
              </a:ext>
            </a:extLst>
          </p:cNvPr>
          <p:cNvSpPr/>
          <p:nvPr/>
        </p:nvSpPr>
        <p:spPr>
          <a:xfrm rot="16200000">
            <a:off x="1594338" y="5430231"/>
            <a:ext cx="175847" cy="27890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34C14C-0B89-5542-EEB2-DBBD87C86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5799" y="5664692"/>
            <a:ext cx="1071439" cy="2762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65A92B-630B-FBB9-2ECB-C29F991E853E}"/>
              </a:ext>
            </a:extLst>
          </p:cNvPr>
          <p:cNvSpPr txBox="1"/>
          <p:nvPr/>
        </p:nvSpPr>
        <p:spPr>
          <a:xfrm>
            <a:off x="1154393" y="5953459"/>
            <a:ext cx="1969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moment of inertia for a particle on a sphere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ED0086-6209-BF36-7CC2-61BDE70CAE09}"/>
              </a:ext>
            </a:extLst>
          </p:cNvPr>
          <p:cNvSpPr/>
          <p:nvPr/>
        </p:nvSpPr>
        <p:spPr>
          <a:xfrm>
            <a:off x="250145" y="4139210"/>
            <a:ext cx="8665255" cy="2507775"/>
          </a:xfrm>
          <a:prstGeom prst="rect">
            <a:avLst/>
          </a:prstGeom>
          <a:noFill/>
          <a:ln w="444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35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2" grpId="0" animBg="1"/>
      <p:bldP spid="9" grpId="0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>
            <a:extLst>
              <a:ext uri="{FF2B5EF4-FFF2-40B4-BE49-F238E27FC236}">
                <a16:creationId xmlns:a16="http://schemas.microsoft.com/office/drawing/2014/main" id="{83E6381F-F499-2396-FC88-DB37FA5A8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980778"/>
            <a:ext cx="8686800" cy="67217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106363"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Suppose you have an electron confined to a spherical surface of radius 4a</a:t>
            </a:r>
            <a:r>
              <a:rPr lang="en-GB" sz="2200" baseline="-25000" dirty="0">
                <a:solidFill>
                  <a:srgbClr val="000000"/>
                </a:solidFill>
                <a:latin typeface="Times New Roman" pitchFamily="18" charset="0"/>
              </a:rPr>
              <a:t>0</a:t>
            </a: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 (4 </a:t>
            </a:r>
            <a:r>
              <a:rPr lang="en-GB" sz="2200" dirty="0" err="1">
                <a:solidFill>
                  <a:srgbClr val="000000"/>
                </a:solidFill>
                <a:latin typeface="Times New Roman" pitchFamily="18" charset="0"/>
              </a:rPr>
              <a:t>bohr</a:t>
            </a: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 radii) in states with </a:t>
            </a:r>
            <a:r>
              <a:rPr lang="en-GB" sz="2200" i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 = 4. </a:t>
            </a:r>
          </a:p>
          <a:p>
            <a:pPr marL="106363"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DF23E72-950D-CFA9-E57B-8EDA164B3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1167B7-D9A8-B273-7272-5632F61ABA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Example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F91FD4-8BC8-0D0C-2397-67A464AE7758}"/>
              </a:ext>
            </a:extLst>
          </p:cNvPr>
          <p:cNvSpPr/>
          <p:nvPr/>
        </p:nvSpPr>
        <p:spPr>
          <a:xfrm>
            <a:off x="158755" y="2991952"/>
            <a:ext cx="8936564" cy="3785652"/>
          </a:xfrm>
          <a:prstGeom prst="rect">
            <a:avLst/>
          </a:prstGeom>
          <a:solidFill>
            <a:srgbClr val="000C78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library(che302r)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 &lt;- 4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m &lt;- c(-4, -3, -2, -1, 0, 1, 2, 3, 4)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r &lt;- 4*a0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I     &lt;- me*r^2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Moment of inertia of e-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L2    &lt;- hb^2*l*(l+1) #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L^2 eigenvalue (J^2s^2)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&lt;|L|&gt; avg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val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mag ang mom: square root of L^2 eigenvalue, (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Js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mag.L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sqrt(L2)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mag.L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&lt;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&gt; avg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val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ang-mom z-component: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eigenvals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(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Js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Lz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&lt;- m*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hb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Lz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&lt;E&gt; avg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val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energy: energy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eignenval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(J)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  &lt;- L2/(2*I) # hb^2/(2*I) * l*(l+1)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7B2082-0E19-3D40-10CD-6AF4C4F6420D}"/>
              </a:ext>
            </a:extLst>
          </p:cNvPr>
          <p:cNvSpPr txBox="1"/>
          <p:nvPr/>
        </p:nvSpPr>
        <p:spPr>
          <a:xfrm>
            <a:off x="103718" y="1837064"/>
            <a:ext cx="881168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6363"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Suppose you measure the magnitude of angular momentum, z-component of angular momentum and energy many times. What are the results, on average, for all the states the electron can be in?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358FBF-3FD4-E0FA-6CDD-4F0E789A4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846" y="4964944"/>
            <a:ext cx="3580164" cy="116471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A56576-64CB-467A-BCDF-3AD2045E25AF}"/>
              </a:ext>
            </a:extLst>
          </p:cNvPr>
          <p:cNvCxnSpPr>
            <a:cxnSpLocks/>
          </p:cNvCxnSpPr>
          <p:nvPr/>
        </p:nvCxnSpPr>
        <p:spPr>
          <a:xfrm>
            <a:off x="785446" y="5158154"/>
            <a:ext cx="472440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594F20-4274-3CA9-CA10-CF5C59B9FB14}"/>
              </a:ext>
            </a:extLst>
          </p:cNvPr>
          <p:cNvCxnSpPr>
            <a:cxnSpLocks/>
          </p:cNvCxnSpPr>
          <p:nvPr/>
        </p:nvCxnSpPr>
        <p:spPr>
          <a:xfrm flipV="1">
            <a:off x="484188" y="5369169"/>
            <a:ext cx="5025658" cy="49237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9043C22-95C9-6D3B-2C59-774E7580F3D0}"/>
              </a:ext>
            </a:extLst>
          </p:cNvPr>
          <p:cNvCxnSpPr>
            <a:cxnSpLocks/>
          </p:cNvCxnSpPr>
          <p:nvPr/>
        </p:nvCxnSpPr>
        <p:spPr>
          <a:xfrm flipV="1">
            <a:off x="413850" y="6037385"/>
            <a:ext cx="5095996" cy="55098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78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What was Angular Momentum Again?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1314450"/>
            <a:ext cx="8686800" cy="99711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So a particle going around in a circle (at any instant) has angular momentum </a:t>
            </a:r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:</a:t>
            </a:r>
          </a:p>
        </p:txBody>
      </p:sp>
      <p:sp>
        <p:nvSpPr>
          <p:cNvPr id="45" name="Oval 44"/>
          <p:cNvSpPr/>
          <p:nvPr/>
        </p:nvSpPr>
        <p:spPr>
          <a:xfrm rot="10800000" flipV="1">
            <a:off x="1738124" y="4640968"/>
            <a:ext cx="5687842" cy="173654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6001819" y="5254648"/>
            <a:ext cx="36680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r</a:t>
            </a:r>
            <a:endParaRPr lang="en-US" sz="3200" b="1" dirty="0"/>
          </a:p>
        </p:txBody>
      </p:sp>
      <p:sp>
        <p:nvSpPr>
          <p:cNvPr id="58" name="Rectangle 57"/>
          <p:cNvSpPr/>
          <p:nvPr/>
        </p:nvSpPr>
        <p:spPr>
          <a:xfrm>
            <a:off x="6986052" y="4348581"/>
            <a:ext cx="41289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p</a:t>
            </a:r>
            <a:endParaRPr lang="en-US" sz="3200" b="1" dirty="0"/>
          </a:p>
        </p:txBody>
      </p:sp>
      <p:sp>
        <p:nvSpPr>
          <p:cNvPr id="64" name="Smiley Face 63"/>
          <p:cNvSpPr/>
          <p:nvPr/>
        </p:nvSpPr>
        <p:spPr>
          <a:xfrm>
            <a:off x="7157554" y="5069434"/>
            <a:ext cx="536823" cy="497573"/>
          </a:xfrm>
          <a:prstGeom prst="smileyFac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753943" y="2832510"/>
            <a:ext cx="210268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L = r × p</a:t>
            </a:r>
            <a:endParaRPr lang="en-US" sz="3200" b="1" dirty="0"/>
          </a:p>
        </p:txBody>
      </p:sp>
      <p:cxnSp>
        <p:nvCxnSpPr>
          <p:cNvPr id="3" name="Straight Connector 2"/>
          <p:cNvCxnSpPr>
            <a:stCxn id="45" idx="0"/>
          </p:cNvCxnSpPr>
          <p:nvPr/>
        </p:nvCxnSpPr>
        <p:spPr>
          <a:xfrm>
            <a:off x="4582045" y="4640968"/>
            <a:ext cx="283107" cy="1940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582045" y="4432805"/>
            <a:ext cx="283107" cy="2081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582046" y="5411607"/>
            <a:ext cx="2843920" cy="0"/>
          </a:xfrm>
          <a:prstGeom prst="line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478933" y="4432805"/>
            <a:ext cx="920012" cy="9248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7380571" y="3319378"/>
            <a:ext cx="0" cy="20584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94559" y="3562504"/>
            <a:ext cx="6391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Determine </a:t>
            </a:r>
            <a:r>
              <a:rPr lang="en-US" sz="2400" b="1" dirty="0">
                <a:latin typeface="Times New Roman"/>
                <a:cs typeface="Times New Roman"/>
              </a:rPr>
              <a:t>L</a:t>
            </a:r>
            <a:r>
              <a:rPr lang="en-US" sz="2400" dirty="0">
                <a:latin typeface="Times New Roman"/>
                <a:cs typeface="Times New Roman"/>
              </a:rPr>
              <a:t>’s direction from the “right hand rule”</a:t>
            </a:r>
          </a:p>
        </p:txBody>
      </p:sp>
    </p:spTree>
    <p:extLst>
      <p:ext uri="{BB962C8B-B14F-4D97-AF65-F5344CB8AC3E}">
        <p14:creationId xmlns:p14="http://schemas.microsoft.com/office/powerpoint/2010/main" val="178233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44 -0.10064 C -0.14296 -0.10064 -0.0033 -0.04303 -0.0033 0.02846 C -0.0033 0.09973 -0.14296 0.1578 -0.3144 0.1578 C -0.48585 0.1578 -0.62515 0.09973 -0.62515 0.02846 C -0.62515 -0.04303 -0.48585 -0.10064 -0.3144 -0.10064 Z " pathEditMode="relative" rAng="0" ptsTypes="fffff">
                                      <p:cBhvr>
                                        <p:cTn id="6" dur="200" spd="-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291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4" grpId="0" animBg="1"/>
      <p:bldP spid="67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What was Angular Momentum Again?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1314450"/>
            <a:ext cx="8686800" cy="23854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 like any 3D vector has 3 components: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baseline="-25000" dirty="0">
                <a:solidFill>
                  <a:srgbClr val="000000"/>
                </a:solidFill>
                <a:latin typeface="Times New Roman" pitchFamily="18" charset="0"/>
              </a:rPr>
              <a:t>x 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: projection of </a:t>
            </a: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on a </a:t>
            </a: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-axis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baseline="-25000" dirty="0">
                <a:solidFill>
                  <a:srgbClr val="000000"/>
                </a:solidFill>
                <a:latin typeface="Times New Roman" pitchFamily="18" charset="0"/>
              </a:rPr>
              <a:t>y 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: projection of </a:t>
            </a: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on a </a:t>
            </a: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-axis</a:t>
            </a:r>
            <a:endParaRPr lang="en-GB" sz="2800" baseline="-250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baseline="-25000" dirty="0" err="1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: projection of </a:t>
            </a: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on a </a:t>
            </a: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-axis</a:t>
            </a:r>
          </a:p>
        </p:txBody>
      </p:sp>
      <p:sp>
        <p:nvSpPr>
          <p:cNvPr id="57" name="Rectangle 56"/>
          <p:cNvSpPr/>
          <p:nvPr/>
        </p:nvSpPr>
        <p:spPr>
          <a:xfrm>
            <a:off x="6001819" y="5254648"/>
            <a:ext cx="36680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r</a:t>
            </a:r>
            <a:endParaRPr lang="en-US" sz="3200" b="1" dirty="0"/>
          </a:p>
        </p:txBody>
      </p:sp>
      <p:sp>
        <p:nvSpPr>
          <p:cNvPr id="58" name="Rectangle 57"/>
          <p:cNvSpPr/>
          <p:nvPr/>
        </p:nvSpPr>
        <p:spPr>
          <a:xfrm>
            <a:off x="6986052" y="4348581"/>
            <a:ext cx="41289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p</a:t>
            </a:r>
            <a:endParaRPr lang="en-US" sz="3200" b="1" dirty="0"/>
          </a:p>
        </p:txBody>
      </p:sp>
      <p:sp>
        <p:nvSpPr>
          <p:cNvPr id="67" name="Rectangle 66"/>
          <p:cNvSpPr/>
          <p:nvPr/>
        </p:nvSpPr>
        <p:spPr>
          <a:xfrm>
            <a:off x="6753943" y="2832510"/>
            <a:ext cx="210268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L = r × p</a:t>
            </a:r>
            <a:endParaRPr lang="en-US" sz="3200" b="1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4582045" y="4640968"/>
            <a:ext cx="283107" cy="1940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582045" y="4432805"/>
            <a:ext cx="283107" cy="2081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 rot="10800000" flipV="1">
            <a:off x="1738124" y="4640968"/>
            <a:ext cx="5687842" cy="173654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miley Face 32"/>
          <p:cNvSpPr/>
          <p:nvPr/>
        </p:nvSpPr>
        <p:spPr>
          <a:xfrm>
            <a:off x="7157554" y="5069434"/>
            <a:ext cx="536823" cy="497573"/>
          </a:xfrm>
          <a:prstGeom prst="smileyFac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4582046" y="5411607"/>
            <a:ext cx="2843920" cy="0"/>
          </a:xfrm>
          <a:prstGeom prst="line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6478933" y="4432805"/>
            <a:ext cx="920012" cy="9248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7380571" y="3319378"/>
            <a:ext cx="0" cy="20584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2857608" y="3623104"/>
            <a:ext cx="1751425" cy="3279608"/>
            <a:chOff x="2857608" y="3623104"/>
            <a:chExt cx="1751425" cy="3279608"/>
          </a:xfrm>
        </p:grpSpPr>
        <p:cxnSp>
          <p:nvCxnSpPr>
            <p:cNvPr id="6" name="Straight Arrow Connector 5"/>
            <p:cNvCxnSpPr/>
            <p:nvPr/>
          </p:nvCxnSpPr>
          <p:spPr>
            <a:xfrm flipH="1" flipV="1">
              <a:off x="2857608" y="3837995"/>
              <a:ext cx="1738244" cy="1567404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3299365" y="5411607"/>
              <a:ext cx="1296487" cy="1446393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 flipV="1">
              <a:off x="2857608" y="5254648"/>
              <a:ext cx="1751425" cy="1569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3068188" y="3623104"/>
              <a:ext cx="35191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i="1" dirty="0">
                  <a:solidFill>
                    <a:srgbClr val="000000"/>
                  </a:solidFill>
                  <a:latin typeface="Times New Roman" pitchFamily="18" charset="0"/>
                </a:rPr>
                <a:t>z</a:t>
              </a:r>
              <a:endParaRPr lang="en-US" sz="28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504476" y="6379492"/>
              <a:ext cx="37022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i="1" dirty="0">
                  <a:solidFill>
                    <a:srgbClr val="000000"/>
                  </a:solidFill>
                  <a:latin typeface="Times New Roman" pitchFamily="18" charset="0"/>
                </a:rPr>
                <a:t>y</a:t>
              </a:r>
              <a:endParaRPr lang="en-US" sz="28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963125" y="5153531"/>
              <a:ext cx="37022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i="1" dirty="0">
                  <a:solidFill>
                    <a:srgbClr val="000000"/>
                  </a:solidFill>
                  <a:latin typeface="Times New Roman" pitchFamily="18" charset="0"/>
                </a:rPr>
                <a:t>x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48220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What was Angular Momentum Again?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1314450"/>
            <a:ext cx="8686800" cy="90827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Picking up </a:t>
            </a:r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 and moving it over to the origin:</a:t>
            </a:r>
          </a:p>
        </p:txBody>
      </p:sp>
      <p:sp>
        <p:nvSpPr>
          <p:cNvPr id="67" name="Rectangle 66"/>
          <p:cNvSpPr/>
          <p:nvPr/>
        </p:nvSpPr>
        <p:spPr>
          <a:xfrm>
            <a:off x="4365702" y="2734602"/>
            <a:ext cx="210268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L = r × p</a:t>
            </a:r>
            <a:endParaRPr lang="en-US" sz="3200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4591961" y="3319378"/>
            <a:ext cx="0" cy="20584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2857608" y="3623104"/>
            <a:ext cx="1751425" cy="3279608"/>
            <a:chOff x="2857608" y="3623104"/>
            <a:chExt cx="1751425" cy="3279608"/>
          </a:xfrm>
        </p:grpSpPr>
        <p:cxnSp>
          <p:nvCxnSpPr>
            <p:cNvPr id="6" name="Straight Arrow Connector 5"/>
            <p:cNvCxnSpPr/>
            <p:nvPr/>
          </p:nvCxnSpPr>
          <p:spPr>
            <a:xfrm flipH="1" flipV="1">
              <a:off x="2857608" y="3837995"/>
              <a:ext cx="1738244" cy="1567404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3299365" y="5411607"/>
              <a:ext cx="1296487" cy="1446393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 flipV="1">
              <a:off x="2857608" y="5254648"/>
              <a:ext cx="1751425" cy="1569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3068188" y="3623104"/>
              <a:ext cx="35191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i="1" dirty="0">
                  <a:solidFill>
                    <a:srgbClr val="000000"/>
                  </a:solidFill>
                  <a:latin typeface="Times New Roman" pitchFamily="18" charset="0"/>
                </a:rPr>
                <a:t>z</a:t>
              </a:r>
              <a:endParaRPr lang="en-US" sz="28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504476" y="6379492"/>
              <a:ext cx="37022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i="1" dirty="0">
                  <a:solidFill>
                    <a:srgbClr val="000000"/>
                  </a:solidFill>
                  <a:latin typeface="Times New Roman" pitchFamily="18" charset="0"/>
                </a:rPr>
                <a:t>y</a:t>
              </a:r>
              <a:endParaRPr lang="en-US" sz="28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963125" y="5153531"/>
              <a:ext cx="37022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i="1" dirty="0">
                  <a:solidFill>
                    <a:srgbClr val="000000"/>
                  </a:solidFill>
                  <a:latin typeface="Times New Roman" pitchFamily="18" charset="0"/>
                </a:rPr>
                <a:t>x</a:t>
              </a:r>
              <a:endParaRPr lang="en-US" sz="2800" dirty="0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6001819" y="5254648"/>
            <a:ext cx="36680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r</a:t>
            </a:r>
            <a:endParaRPr lang="en-US" sz="3200" b="1" dirty="0"/>
          </a:p>
        </p:txBody>
      </p:sp>
      <p:sp>
        <p:nvSpPr>
          <p:cNvPr id="24" name="Rectangle 23"/>
          <p:cNvSpPr/>
          <p:nvPr/>
        </p:nvSpPr>
        <p:spPr>
          <a:xfrm>
            <a:off x="6986052" y="4348581"/>
            <a:ext cx="41289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p</a:t>
            </a:r>
            <a:endParaRPr lang="en-US" sz="3200" b="1" dirty="0"/>
          </a:p>
        </p:txBody>
      </p:sp>
      <p:sp>
        <p:nvSpPr>
          <p:cNvPr id="26" name="Rectangle 25"/>
          <p:cNvSpPr/>
          <p:nvPr/>
        </p:nvSpPr>
        <p:spPr>
          <a:xfrm>
            <a:off x="6753943" y="2832510"/>
            <a:ext cx="210268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L = r × p</a:t>
            </a:r>
            <a:endParaRPr lang="en-US" sz="3200" b="1" dirty="0"/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4582046" y="5411607"/>
            <a:ext cx="2843920" cy="0"/>
          </a:xfrm>
          <a:prstGeom prst="line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6478933" y="4432805"/>
            <a:ext cx="920012" cy="9248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7380571" y="3319378"/>
            <a:ext cx="0" cy="20584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Left Arrow 6"/>
          <p:cNvSpPr/>
          <p:nvPr/>
        </p:nvSpPr>
        <p:spPr>
          <a:xfrm>
            <a:off x="5232047" y="3589487"/>
            <a:ext cx="1947275" cy="81453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694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23" grpId="0"/>
      <p:bldP spid="24" grpId="0"/>
      <p:bldP spid="26" grpId="0"/>
      <p:bldP spid="7" grpId="0" animBg="1"/>
      <p:bldP spid="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What was Angular Momentum Again?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1314450"/>
            <a:ext cx="8686800" cy="57693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Picking up </a:t>
            </a:r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 and moving it over to the origin:</a:t>
            </a:r>
          </a:p>
        </p:txBody>
      </p:sp>
      <p:sp>
        <p:nvSpPr>
          <p:cNvPr id="67" name="Rectangle 66"/>
          <p:cNvSpPr/>
          <p:nvPr/>
        </p:nvSpPr>
        <p:spPr>
          <a:xfrm>
            <a:off x="4807459" y="2030509"/>
            <a:ext cx="210268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L = r × p</a:t>
            </a:r>
            <a:endParaRPr lang="en-US" sz="3200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5033718" y="2615285"/>
            <a:ext cx="0" cy="20584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3299365" y="2919011"/>
            <a:ext cx="1751425" cy="3279608"/>
            <a:chOff x="2857608" y="3623104"/>
            <a:chExt cx="1751425" cy="3279608"/>
          </a:xfrm>
        </p:grpSpPr>
        <p:cxnSp>
          <p:nvCxnSpPr>
            <p:cNvPr id="6" name="Straight Arrow Connector 5"/>
            <p:cNvCxnSpPr/>
            <p:nvPr/>
          </p:nvCxnSpPr>
          <p:spPr>
            <a:xfrm flipH="1" flipV="1">
              <a:off x="2857608" y="3837995"/>
              <a:ext cx="1738244" cy="1567404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3299365" y="5411607"/>
              <a:ext cx="1296487" cy="1446393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 flipV="1">
              <a:off x="2857608" y="5254648"/>
              <a:ext cx="1751425" cy="15696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3068188" y="3623104"/>
              <a:ext cx="35191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i="1" dirty="0">
                  <a:solidFill>
                    <a:srgbClr val="000000"/>
                  </a:solidFill>
                  <a:latin typeface="Times New Roman" pitchFamily="18" charset="0"/>
                </a:rPr>
                <a:t>z</a:t>
              </a:r>
              <a:endParaRPr lang="en-US" sz="28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504476" y="6379492"/>
              <a:ext cx="37022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i="1" dirty="0">
                  <a:solidFill>
                    <a:srgbClr val="000000"/>
                  </a:solidFill>
                  <a:latin typeface="Times New Roman" pitchFamily="18" charset="0"/>
                </a:rPr>
                <a:t>y</a:t>
              </a:r>
              <a:endParaRPr lang="en-US" sz="2800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963125" y="5153531"/>
              <a:ext cx="37022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2800" i="1" dirty="0">
                  <a:solidFill>
                    <a:srgbClr val="000000"/>
                  </a:solidFill>
                  <a:latin typeface="Times New Roman" pitchFamily="18" charset="0"/>
                </a:rPr>
                <a:t>x</a:t>
              </a:r>
              <a:endParaRPr lang="en-US" sz="2800" dirty="0"/>
            </a:p>
          </p:txBody>
        </p:sp>
      </p:grpSp>
      <p:sp>
        <p:nvSpPr>
          <p:cNvPr id="2" name="Curved Down Arrow 1"/>
          <p:cNvSpPr/>
          <p:nvPr/>
        </p:nvSpPr>
        <p:spPr>
          <a:xfrm rot="19612915">
            <a:off x="5729021" y="2919011"/>
            <a:ext cx="2512486" cy="849955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751586" y="4187828"/>
            <a:ext cx="11219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Rotate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8201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What was Angular Momentum Again?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1314450"/>
            <a:ext cx="8686800" cy="23854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And re-orienting:</a:t>
            </a:r>
          </a:p>
        </p:txBody>
      </p:sp>
      <p:sp>
        <p:nvSpPr>
          <p:cNvPr id="67" name="Rectangle 66"/>
          <p:cNvSpPr/>
          <p:nvPr/>
        </p:nvSpPr>
        <p:spPr>
          <a:xfrm>
            <a:off x="5811994" y="3244755"/>
            <a:ext cx="210268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L = r × p</a:t>
            </a:r>
            <a:endParaRPr lang="en-US" sz="3200" b="1" dirty="0"/>
          </a:p>
        </p:txBody>
      </p:sp>
      <p:grpSp>
        <p:nvGrpSpPr>
          <p:cNvPr id="2" name="Group 1"/>
          <p:cNvGrpSpPr/>
          <p:nvPr/>
        </p:nvGrpSpPr>
        <p:grpSpPr>
          <a:xfrm rot="2936674">
            <a:off x="3316223" y="2622958"/>
            <a:ext cx="1751425" cy="3538622"/>
            <a:chOff x="3299365" y="2615285"/>
            <a:chExt cx="1751425" cy="3538622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5033718" y="2615285"/>
              <a:ext cx="0" cy="205840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/>
            <p:cNvGrpSpPr/>
            <p:nvPr/>
          </p:nvGrpSpPr>
          <p:grpSpPr>
            <a:xfrm>
              <a:off x="3299365" y="3004663"/>
              <a:ext cx="1751425" cy="3149244"/>
              <a:chOff x="2857608" y="3708756"/>
              <a:chExt cx="1751425" cy="3149244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H="1" flipV="1">
                <a:off x="2857608" y="3837995"/>
                <a:ext cx="1738244" cy="1567404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flipH="1">
                <a:off x="3299365" y="5411607"/>
                <a:ext cx="1296487" cy="1446393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flipH="1" flipV="1">
                <a:off x="2857608" y="5254648"/>
                <a:ext cx="1751425" cy="15696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 rot="18663326">
                <a:off x="3068188" y="3623103"/>
                <a:ext cx="3519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800" i="1" dirty="0">
                    <a:solidFill>
                      <a:srgbClr val="000000"/>
                    </a:solidFill>
                    <a:latin typeface="Times New Roman" pitchFamily="18" charset="0"/>
                  </a:rPr>
                  <a:t>z</a:t>
                </a:r>
                <a:endParaRPr lang="en-US" sz="2800" dirty="0"/>
              </a:p>
            </p:txBody>
          </p:sp>
          <p:sp>
            <p:nvSpPr>
              <p:cNvPr id="38" name="Rectangle 37"/>
              <p:cNvSpPr/>
              <p:nvPr/>
            </p:nvSpPr>
            <p:spPr>
              <a:xfrm rot="18663326">
                <a:off x="3504476" y="6379492"/>
                <a:ext cx="3702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800" i="1" dirty="0">
                    <a:solidFill>
                      <a:srgbClr val="000000"/>
                    </a:solidFill>
                    <a:latin typeface="Times New Roman" pitchFamily="18" charset="0"/>
                  </a:rPr>
                  <a:t>y</a:t>
                </a:r>
                <a:endParaRPr lang="en-US" sz="2800" dirty="0"/>
              </a:p>
            </p:txBody>
          </p:sp>
          <p:sp>
            <p:nvSpPr>
              <p:cNvPr id="39" name="Rectangle 38"/>
              <p:cNvSpPr/>
              <p:nvPr/>
            </p:nvSpPr>
            <p:spPr>
              <a:xfrm rot="18663326">
                <a:off x="2963125" y="5153531"/>
                <a:ext cx="3702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800" i="1" dirty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endParaRPr lang="en-US" sz="2800" dirty="0"/>
              </a:p>
            </p:txBody>
          </p:sp>
        </p:grpSp>
      </p:grpSp>
      <p:sp>
        <p:nvSpPr>
          <p:cNvPr id="15" name="Curved Down Arrow 14"/>
          <p:cNvSpPr/>
          <p:nvPr/>
        </p:nvSpPr>
        <p:spPr>
          <a:xfrm>
            <a:off x="3895741" y="3549951"/>
            <a:ext cx="1238384" cy="234216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10467" y="2910475"/>
            <a:ext cx="11219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Rotate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4650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What was Angular Momentum Again?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1314450"/>
            <a:ext cx="8686800" cy="9358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And re-orienting:</a:t>
            </a:r>
          </a:p>
        </p:txBody>
      </p:sp>
      <p:sp>
        <p:nvSpPr>
          <p:cNvPr id="67" name="Rectangle 66"/>
          <p:cNvSpPr/>
          <p:nvPr/>
        </p:nvSpPr>
        <p:spPr>
          <a:xfrm>
            <a:off x="1458807" y="3244755"/>
            <a:ext cx="2102685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L = r × p</a:t>
            </a:r>
            <a:endParaRPr lang="en-US" sz="3200" b="1" dirty="0"/>
          </a:p>
        </p:txBody>
      </p:sp>
      <p:grpSp>
        <p:nvGrpSpPr>
          <p:cNvPr id="2" name="Group 1"/>
          <p:cNvGrpSpPr/>
          <p:nvPr/>
        </p:nvGrpSpPr>
        <p:grpSpPr>
          <a:xfrm rot="2936674">
            <a:off x="3067001" y="3525426"/>
            <a:ext cx="3464198" cy="2055653"/>
            <a:chOff x="2963157" y="3004663"/>
            <a:chExt cx="3464198" cy="2055653"/>
          </a:xfrm>
        </p:grpSpPr>
        <p:cxnSp>
          <p:nvCxnSpPr>
            <p:cNvPr id="36" name="Straight Arrow Connector 35"/>
            <p:cNvCxnSpPr/>
            <p:nvPr/>
          </p:nvCxnSpPr>
          <p:spPr>
            <a:xfrm rot="15726652" flipH="1" flipV="1">
              <a:off x="3992360" y="3831912"/>
              <a:ext cx="0" cy="205840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/>
            <p:cNvGrpSpPr/>
            <p:nvPr/>
          </p:nvGrpSpPr>
          <p:grpSpPr>
            <a:xfrm>
              <a:off x="3299365" y="3004663"/>
              <a:ext cx="3127990" cy="2055653"/>
              <a:chOff x="2857608" y="3708756"/>
              <a:chExt cx="3127990" cy="2055653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H="1" flipV="1">
                <a:off x="2857608" y="3837995"/>
                <a:ext cx="1738244" cy="1567404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rot="18663326" flipH="1" flipV="1">
                <a:off x="3590761" y="4891418"/>
                <a:ext cx="768333" cy="977649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 rot="18663326" flipV="1">
                <a:off x="4279972" y="4688620"/>
                <a:ext cx="1840455" cy="350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 rot="18663326">
                <a:off x="3068188" y="3623103"/>
                <a:ext cx="3519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800" i="1" dirty="0">
                    <a:solidFill>
                      <a:srgbClr val="000000"/>
                    </a:solidFill>
                    <a:latin typeface="Times New Roman" pitchFamily="18" charset="0"/>
                  </a:rPr>
                  <a:t>z</a:t>
                </a:r>
                <a:endParaRPr lang="en-US" sz="2800" dirty="0"/>
              </a:p>
            </p:txBody>
          </p:sp>
          <p:sp>
            <p:nvSpPr>
              <p:cNvPr id="38" name="Rectangle 37"/>
              <p:cNvSpPr/>
              <p:nvPr/>
            </p:nvSpPr>
            <p:spPr>
              <a:xfrm rot="18663326">
                <a:off x="3312941" y="4791666"/>
                <a:ext cx="3702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800" i="1" dirty="0">
                    <a:solidFill>
                      <a:srgbClr val="000000"/>
                    </a:solidFill>
                    <a:latin typeface="Times New Roman" pitchFamily="18" charset="0"/>
                  </a:rPr>
                  <a:t>y</a:t>
                </a:r>
                <a:endParaRPr lang="en-US" sz="2800" dirty="0"/>
              </a:p>
            </p:txBody>
          </p:sp>
          <p:sp>
            <p:nvSpPr>
              <p:cNvPr id="39" name="Rectangle 38"/>
              <p:cNvSpPr/>
              <p:nvPr/>
            </p:nvSpPr>
            <p:spPr>
              <a:xfrm rot="18663326">
                <a:off x="5538877" y="4043748"/>
                <a:ext cx="3702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800" i="1" dirty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endParaRPr lang="en-US" sz="2800" dirty="0"/>
              </a:p>
            </p:txBody>
          </p:sp>
        </p:grpSp>
      </p:grp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171536" y="5668645"/>
            <a:ext cx="8686800" cy="9358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Now we’re in a viewpoint that will be convenient to analyse </a:t>
            </a:r>
          </a:p>
        </p:txBody>
      </p:sp>
    </p:spTree>
    <p:extLst>
      <p:ext uri="{BB962C8B-B14F-4D97-AF65-F5344CB8AC3E}">
        <p14:creationId xmlns:p14="http://schemas.microsoft.com/office/powerpoint/2010/main" val="97781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Angular Momentum Operator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1438704"/>
            <a:ext cx="8686800" cy="158475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 is important to us because electrons are constantly changing direction (turning) when they are confined to atoms and molecules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84365" y="3492860"/>
            <a:ext cx="8686800" cy="2181306"/>
            <a:chOff x="284365" y="3327188"/>
            <a:chExt cx="8686800" cy="2181306"/>
          </a:xfrm>
        </p:grpSpPr>
        <p:sp>
          <p:nvSpPr>
            <p:cNvPr id="22" name="Rectangle 5"/>
            <p:cNvSpPr>
              <a:spLocks noChangeArrowheads="1"/>
            </p:cNvSpPr>
            <p:nvPr/>
          </p:nvSpPr>
          <p:spPr bwMode="auto">
            <a:xfrm>
              <a:off x="284365" y="3327188"/>
              <a:ext cx="8686800" cy="218130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pPr marL="430213" indent="-323850">
                <a:lnSpc>
                  <a:spcPct val="100000"/>
                </a:lnSpc>
                <a:spcBef>
                  <a:spcPts val="800"/>
                </a:spcBef>
                <a:buFont typeface="Times New Roman" pitchFamily="18" charset="0"/>
                <a:buChar char="•"/>
                <a:tabLst>
                  <a:tab pos="430213" algn="l"/>
                  <a:tab pos="1344613" algn="l"/>
                  <a:tab pos="2259013" algn="l"/>
                  <a:tab pos="3173413" algn="l"/>
                  <a:tab pos="4087813" algn="l"/>
                  <a:tab pos="5002213" algn="l"/>
                  <a:tab pos="5916613" algn="l"/>
                  <a:tab pos="6831013" algn="l"/>
                  <a:tab pos="7745413" algn="l"/>
                  <a:tab pos="8659813" algn="l"/>
                  <a:tab pos="9574213" algn="l"/>
                  <a:tab pos="10488613" algn="l"/>
                </a:tabLst>
              </a:pPr>
              <a:r>
                <a:rPr lang="en-GB" sz="3200" b="1" dirty="0">
                  <a:solidFill>
                    <a:srgbClr val="000000"/>
                  </a:solidFill>
                  <a:latin typeface="Times New Roman" pitchFamily="18" charset="0"/>
                </a:rPr>
                <a:t>L</a:t>
              </a:r>
              <a:r>
                <a:rPr lang="en-GB" sz="3200" dirty="0">
                  <a:solidFill>
                    <a:srgbClr val="000000"/>
                  </a:solidFill>
                  <a:latin typeface="Times New Roman" pitchFamily="18" charset="0"/>
                </a:rPr>
                <a:t> is a vector operator in quantum mechanics</a:t>
              </a:r>
            </a:p>
            <a:p>
              <a:pPr marL="887413" lvl="1" indent="-323850">
                <a:spcBef>
                  <a:spcPts val="800"/>
                </a:spcBef>
                <a:buFont typeface="Times New Roman" pitchFamily="18" charset="0"/>
                <a:buChar char="•"/>
                <a:tabLst>
                  <a:tab pos="430213" algn="l"/>
                  <a:tab pos="1344613" algn="l"/>
                  <a:tab pos="2259013" algn="l"/>
                  <a:tab pos="3173413" algn="l"/>
                  <a:tab pos="4087813" algn="l"/>
                  <a:tab pos="5002213" algn="l"/>
                  <a:tab pos="5916613" algn="l"/>
                  <a:tab pos="6831013" algn="l"/>
                  <a:tab pos="7745413" algn="l"/>
                  <a:tab pos="8659813" algn="l"/>
                  <a:tab pos="9574213" algn="l"/>
                  <a:tab pos="10488613" algn="l"/>
                </a:tabLst>
              </a:pPr>
              <a:r>
                <a:rPr lang="en-GB" sz="2800" i="1" dirty="0">
                  <a:solidFill>
                    <a:srgbClr val="000000"/>
                  </a:solidFill>
                  <a:latin typeface="Times New Roman" pitchFamily="18" charset="0"/>
                </a:rPr>
                <a:t>L</a:t>
              </a:r>
              <a:r>
                <a:rPr lang="en-GB" sz="2800" i="1" baseline="-25000" dirty="0">
                  <a:solidFill>
                    <a:srgbClr val="000000"/>
                  </a:solidFill>
                  <a:latin typeface="Times New Roman" pitchFamily="18" charset="0"/>
                </a:rPr>
                <a:t>x</a:t>
              </a:r>
              <a:r>
                <a:rPr lang="en-GB" sz="2800" baseline="-25000" dirty="0">
                  <a:solidFill>
                    <a:srgbClr val="000000"/>
                  </a:solidFill>
                  <a:latin typeface="Times New Roman" pitchFamily="18" charset="0"/>
                </a:rPr>
                <a:t> </a:t>
              </a:r>
              <a:r>
                <a:rPr lang="en-GB" sz="2800" dirty="0">
                  <a:solidFill>
                    <a:srgbClr val="000000"/>
                  </a:solidFill>
                  <a:latin typeface="Times New Roman" pitchFamily="18" charset="0"/>
                </a:rPr>
                <a:t>: operator for projection of </a:t>
              </a:r>
              <a:r>
                <a:rPr lang="en-GB" sz="2800" b="1" dirty="0">
                  <a:solidFill>
                    <a:srgbClr val="000000"/>
                  </a:solidFill>
                  <a:latin typeface="Times New Roman" pitchFamily="18" charset="0"/>
                </a:rPr>
                <a:t>L</a:t>
              </a:r>
              <a:r>
                <a:rPr lang="en-GB" sz="2800" dirty="0">
                  <a:solidFill>
                    <a:srgbClr val="000000"/>
                  </a:solidFill>
                  <a:latin typeface="Times New Roman" pitchFamily="18" charset="0"/>
                </a:rPr>
                <a:t> on a </a:t>
              </a:r>
              <a:r>
                <a:rPr lang="en-GB" sz="2800" i="1" dirty="0">
                  <a:solidFill>
                    <a:srgbClr val="000000"/>
                  </a:solidFill>
                  <a:latin typeface="Times New Roman" pitchFamily="18" charset="0"/>
                </a:rPr>
                <a:t>x</a:t>
              </a:r>
              <a:r>
                <a:rPr lang="en-GB" sz="2800" dirty="0">
                  <a:solidFill>
                    <a:srgbClr val="000000"/>
                  </a:solidFill>
                  <a:latin typeface="Times New Roman" pitchFamily="18" charset="0"/>
                </a:rPr>
                <a:t>-axis</a:t>
              </a:r>
            </a:p>
            <a:p>
              <a:pPr marL="887413" lvl="1" indent="-323850">
                <a:spcBef>
                  <a:spcPts val="800"/>
                </a:spcBef>
                <a:buFont typeface="Times New Roman" pitchFamily="18" charset="0"/>
                <a:buChar char="•"/>
                <a:tabLst>
                  <a:tab pos="430213" algn="l"/>
                  <a:tab pos="1344613" algn="l"/>
                  <a:tab pos="2259013" algn="l"/>
                  <a:tab pos="3173413" algn="l"/>
                  <a:tab pos="4087813" algn="l"/>
                  <a:tab pos="5002213" algn="l"/>
                  <a:tab pos="5916613" algn="l"/>
                  <a:tab pos="6831013" algn="l"/>
                  <a:tab pos="7745413" algn="l"/>
                  <a:tab pos="8659813" algn="l"/>
                  <a:tab pos="9574213" algn="l"/>
                  <a:tab pos="10488613" algn="l"/>
                </a:tabLst>
              </a:pPr>
              <a:r>
                <a:rPr lang="en-GB" sz="2800" i="1" dirty="0">
                  <a:solidFill>
                    <a:srgbClr val="000000"/>
                  </a:solidFill>
                  <a:latin typeface="Times New Roman" pitchFamily="18" charset="0"/>
                </a:rPr>
                <a:t>L</a:t>
              </a:r>
              <a:r>
                <a:rPr lang="en-GB" sz="2800" i="1" baseline="-25000" dirty="0">
                  <a:solidFill>
                    <a:srgbClr val="000000"/>
                  </a:solidFill>
                  <a:latin typeface="Times New Roman" pitchFamily="18" charset="0"/>
                </a:rPr>
                <a:t>y</a:t>
              </a:r>
              <a:r>
                <a:rPr lang="en-GB" sz="2800" baseline="-25000" dirty="0">
                  <a:solidFill>
                    <a:srgbClr val="000000"/>
                  </a:solidFill>
                  <a:latin typeface="Times New Roman" pitchFamily="18" charset="0"/>
                </a:rPr>
                <a:t> </a:t>
              </a:r>
              <a:r>
                <a:rPr lang="en-GB" sz="2800" dirty="0">
                  <a:solidFill>
                    <a:srgbClr val="000000"/>
                  </a:solidFill>
                  <a:latin typeface="Times New Roman" pitchFamily="18" charset="0"/>
                </a:rPr>
                <a:t>: operator for projection of </a:t>
              </a:r>
              <a:r>
                <a:rPr lang="en-GB" sz="2800" b="1" dirty="0">
                  <a:solidFill>
                    <a:srgbClr val="000000"/>
                  </a:solidFill>
                  <a:latin typeface="Times New Roman" pitchFamily="18" charset="0"/>
                </a:rPr>
                <a:t>L</a:t>
              </a:r>
              <a:r>
                <a:rPr lang="en-GB" sz="2800" dirty="0">
                  <a:solidFill>
                    <a:srgbClr val="000000"/>
                  </a:solidFill>
                  <a:latin typeface="Times New Roman" pitchFamily="18" charset="0"/>
                </a:rPr>
                <a:t> on a </a:t>
              </a:r>
              <a:r>
                <a:rPr lang="en-GB" sz="2800" i="1" dirty="0">
                  <a:solidFill>
                    <a:srgbClr val="000000"/>
                  </a:solidFill>
                  <a:latin typeface="Times New Roman" pitchFamily="18" charset="0"/>
                </a:rPr>
                <a:t>y</a:t>
              </a:r>
              <a:r>
                <a:rPr lang="en-GB" sz="2800" dirty="0">
                  <a:solidFill>
                    <a:srgbClr val="000000"/>
                  </a:solidFill>
                  <a:latin typeface="Times New Roman" pitchFamily="18" charset="0"/>
                </a:rPr>
                <a:t>-axis</a:t>
              </a:r>
              <a:endParaRPr lang="en-GB" sz="2800" baseline="-25000" dirty="0">
                <a:solidFill>
                  <a:srgbClr val="000000"/>
                </a:solidFill>
                <a:latin typeface="Times New Roman" pitchFamily="18" charset="0"/>
              </a:endParaRPr>
            </a:p>
            <a:p>
              <a:pPr marL="887413" lvl="1" indent="-323850">
                <a:spcBef>
                  <a:spcPts val="800"/>
                </a:spcBef>
                <a:buFont typeface="Times New Roman" pitchFamily="18" charset="0"/>
                <a:buChar char="•"/>
                <a:tabLst>
                  <a:tab pos="430213" algn="l"/>
                  <a:tab pos="1344613" algn="l"/>
                  <a:tab pos="2259013" algn="l"/>
                  <a:tab pos="3173413" algn="l"/>
                  <a:tab pos="4087813" algn="l"/>
                  <a:tab pos="5002213" algn="l"/>
                  <a:tab pos="5916613" algn="l"/>
                  <a:tab pos="6831013" algn="l"/>
                  <a:tab pos="7745413" algn="l"/>
                  <a:tab pos="8659813" algn="l"/>
                  <a:tab pos="9574213" algn="l"/>
                  <a:tab pos="10488613" algn="l"/>
                </a:tabLst>
              </a:pPr>
              <a:r>
                <a:rPr lang="en-GB" sz="2800" i="1" dirty="0" err="1">
                  <a:solidFill>
                    <a:srgbClr val="000000"/>
                  </a:solidFill>
                  <a:latin typeface="Times New Roman" pitchFamily="18" charset="0"/>
                </a:rPr>
                <a:t>L</a:t>
              </a:r>
              <a:r>
                <a:rPr lang="en-GB" sz="2800" i="1" baseline="-25000" dirty="0" err="1">
                  <a:solidFill>
                    <a:srgbClr val="000000"/>
                  </a:solidFill>
                  <a:latin typeface="Times New Roman" pitchFamily="18" charset="0"/>
                </a:rPr>
                <a:t>z</a:t>
              </a:r>
              <a:r>
                <a:rPr lang="en-GB" sz="2800" dirty="0">
                  <a:solidFill>
                    <a:srgbClr val="000000"/>
                  </a:solidFill>
                  <a:latin typeface="Times New Roman" pitchFamily="18" charset="0"/>
                </a:rPr>
                <a:t> : operator for projection of </a:t>
              </a:r>
              <a:r>
                <a:rPr lang="en-GB" sz="2800" b="1" dirty="0">
                  <a:solidFill>
                    <a:srgbClr val="000000"/>
                  </a:solidFill>
                  <a:latin typeface="Times New Roman" pitchFamily="18" charset="0"/>
                </a:rPr>
                <a:t>L</a:t>
              </a:r>
              <a:r>
                <a:rPr lang="en-GB" sz="2800" dirty="0">
                  <a:solidFill>
                    <a:srgbClr val="000000"/>
                  </a:solidFill>
                  <a:latin typeface="Times New Roman" pitchFamily="18" charset="0"/>
                </a:rPr>
                <a:t> on a </a:t>
              </a:r>
              <a:r>
                <a:rPr lang="en-GB" sz="2800" i="1" dirty="0">
                  <a:solidFill>
                    <a:srgbClr val="000000"/>
                  </a:solidFill>
                  <a:latin typeface="Times New Roman" pitchFamily="18" charset="0"/>
                </a:rPr>
                <a:t>z</a:t>
              </a:r>
              <a:r>
                <a:rPr lang="en-GB" sz="2800" dirty="0">
                  <a:solidFill>
                    <a:srgbClr val="000000"/>
                  </a:solidFill>
                  <a:latin typeface="Times New Roman" pitchFamily="18" charset="0"/>
                </a:rPr>
                <a:t>-axis</a:t>
              </a: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704595" y="3327188"/>
              <a:ext cx="235229" cy="69562"/>
              <a:chOff x="1794633" y="6267805"/>
              <a:chExt cx="235229" cy="69562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 flipH="1">
                <a:off x="1794633" y="6267805"/>
                <a:ext cx="124244" cy="6902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1905618" y="6268339"/>
                <a:ext cx="124244" cy="6902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/>
            <p:cNvGrpSpPr/>
            <p:nvPr/>
          </p:nvGrpSpPr>
          <p:grpSpPr>
            <a:xfrm>
              <a:off x="1174510" y="3921380"/>
              <a:ext cx="235229" cy="69562"/>
              <a:chOff x="1794633" y="6267805"/>
              <a:chExt cx="235229" cy="69562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 flipH="1">
                <a:off x="1794633" y="6267805"/>
                <a:ext cx="124244" cy="6902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1905618" y="6268339"/>
                <a:ext cx="124244" cy="6902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1175055" y="4432736"/>
              <a:ext cx="235229" cy="69562"/>
              <a:chOff x="1794633" y="6267805"/>
              <a:chExt cx="235229" cy="69562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 flipH="1">
                <a:off x="1794633" y="6267805"/>
                <a:ext cx="124244" cy="6902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1905618" y="6268339"/>
                <a:ext cx="124244" cy="6902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/>
            <p:cNvGrpSpPr/>
            <p:nvPr/>
          </p:nvGrpSpPr>
          <p:grpSpPr>
            <a:xfrm>
              <a:off x="1203210" y="4971704"/>
              <a:ext cx="235229" cy="69562"/>
              <a:chOff x="1794633" y="6267805"/>
              <a:chExt cx="235229" cy="69562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 flipH="1">
                <a:off x="1794633" y="6267805"/>
                <a:ext cx="124244" cy="6902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1905618" y="6268339"/>
                <a:ext cx="124244" cy="6902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92247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1630</TotalTime>
  <Words>1161</Words>
  <Application>Microsoft Macintosh PowerPoint</Application>
  <PresentationFormat>On-screen Show (4:3)</PresentationFormat>
  <Paragraphs>194</Paragraphs>
  <Slides>26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Courier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npetraco</dc:creator>
  <cp:lastModifiedBy>Nicholas Petraco</cp:lastModifiedBy>
  <cp:revision>85</cp:revision>
  <dcterms:created xsi:type="dcterms:W3CDTF">2014-09-25T22:54:57Z</dcterms:created>
  <dcterms:modified xsi:type="dcterms:W3CDTF">2025-03-20T10:09:48Z</dcterms:modified>
</cp:coreProperties>
</file>